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7" r:id="rId14"/>
    <p:sldId id="274" r:id="rId15"/>
    <p:sldId id="269" r:id="rId16"/>
    <p:sldId id="270" r:id="rId17"/>
    <p:sldId id="271" r:id="rId18"/>
    <p:sldId id="272" r:id="rId19"/>
    <p:sldId id="273" r:id="rId20"/>
    <p:sldId id="275" r:id="rId21"/>
    <p:sldId id="276" r:id="rId22"/>
    <p:sldId id="277" r:id="rId23"/>
    <p:sldId id="278" r:id="rId24"/>
    <p:sldId id="279" r:id="rId25"/>
    <p:sldId id="280"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43" autoAdjust="0"/>
    <p:restoredTop sz="94660"/>
  </p:normalViewPr>
  <p:slideViewPr>
    <p:cSldViewPr>
      <p:cViewPr varScale="1">
        <p:scale>
          <a:sx n="90" d="100"/>
          <a:sy n="90" d="100"/>
        </p:scale>
        <p:origin x="1176" y="200"/>
      </p:cViewPr>
      <p:guideLst>
        <p:guide orient="horz" pos="2160"/>
        <p:guide pos="2880"/>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14/5/20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68963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14/5/20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64987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14/5/20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6802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14/5/20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11737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14/5/20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7075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14/5/20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780942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14/5/20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796906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14/5/20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34651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14/5/20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47912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14/5/20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47530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14/5/20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00312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14/5/20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414108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t>14/5/20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61712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14/5/20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76930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14/5/20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58284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14/5/20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71836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847CFC-816F-41D0-AAC0-9BF4FEBC753E}" type="datetimeFigureOut">
              <a:rPr lang="es-ES" smtClean="0"/>
              <a:t>14/5/20</a:t>
            </a:fld>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32FADFE-3B8F-471C-ABF0-DBC7717ECBBC}" type="slidenum">
              <a:rPr lang="es-ES" smtClean="0"/>
              <a:t>‹Nº›</a:t>
            </a:fld>
            <a:endParaRPr lang="es-ES"/>
          </a:p>
        </p:txBody>
      </p:sp>
    </p:spTree>
    <p:extLst>
      <p:ext uri="{BB962C8B-B14F-4D97-AF65-F5344CB8AC3E}">
        <p14:creationId xmlns:p14="http://schemas.microsoft.com/office/powerpoint/2010/main" val="34181924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uevo.cuprum.cl/afpedia/seguro-de-invalidez-y-sobrevivenci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fonasa.cl/sites/fonasa/beneficiarios/servicios/interior#cont-sucursales" TargetMode="External"/><Relationship Id="rId2" Type="http://schemas.openxmlformats.org/officeDocument/2006/relationships/hyperlink" Target="http://www.fonasa.cl/sites/fonasa/beneficiarios/servicios/interior#cont-afiliacion" TargetMode="External"/><Relationship Id="rId1" Type="http://schemas.openxmlformats.org/officeDocument/2006/relationships/slideLayout" Target="../slideLayouts/slideLayout7.xml"/><Relationship Id="rId5" Type="http://schemas.openxmlformats.org/officeDocument/2006/relationships/hyperlink" Target="https://www.fonasa.cl/sites/fonasa/beneficiarios/servicios/interior#cont-sucursales" TargetMode="External"/><Relationship Id="rId4" Type="http://schemas.openxmlformats.org/officeDocument/2006/relationships/hyperlink" Target="https://www.fonasa.cl/sites/fonasa/beneficiarios/servicios/interior#cont-afiliac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fonasa.cl/sites/fonasa/beneficiarios/servicios/interior#cont-sucursales" TargetMode="External"/><Relationship Id="rId2" Type="http://schemas.openxmlformats.org/officeDocument/2006/relationships/hyperlink" Target="http://www.fonasa.cl/sites/fonasa/beneficiarios/servicios/interior#cont-afiliacion" TargetMode="External"/><Relationship Id="rId1" Type="http://schemas.openxmlformats.org/officeDocument/2006/relationships/slideLayout" Target="../slideLayouts/slideLayout7.xml"/><Relationship Id="rId4" Type="http://schemas.openxmlformats.org/officeDocument/2006/relationships/hyperlink" Target="http://www.fonasa.cl/sites/fonasa/beneficiarios/servicios/interior#cont-certificad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rankia.cl/informacion/fonasa"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rankia.cl/redirections/41106?cta_categoria=contenidos&amp;cta_tipo=pos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rankia.cl/blog/mejores-opiniones-chile/3222775-que-seguro-cesantia" TargetMode="External"/><Relationship Id="rId2" Type="http://schemas.openxmlformats.org/officeDocument/2006/relationships/hyperlink" Target="https://www.rankia.cl/blog/sii/3402796-asignacion-familiar-2017-consulta-fecha-pago-requisito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 Id="rId5" Type="http://schemas.openxmlformats.org/officeDocument/2006/relationships/image" Target="../media/image7.tiff"/><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nuevo.cuprum.cl/apv" TargetMode="External"/><Relationship Id="rId2" Type="http://schemas.openxmlformats.org/officeDocument/2006/relationships/hyperlink" Target="https://nuevo.cuprum.cl/empleadores/cotizaciones" TargetMode="External"/><Relationship Id="rId1" Type="http://schemas.openxmlformats.org/officeDocument/2006/relationships/slideLayout" Target="../slideLayouts/slideLayout7.xml"/><Relationship Id="rId4" Type="http://schemas.openxmlformats.org/officeDocument/2006/relationships/hyperlink" Target="https://nuevo.cuprum.cl/rentabilidad-y-valor-cuot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60648"/>
            <a:ext cx="1296137" cy="1602890"/>
          </a:xfrm>
          <a:prstGeom prst="rect">
            <a:avLst/>
          </a:prstGeom>
        </p:spPr>
      </p:pic>
      <p:sp>
        <p:nvSpPr>
          <p:cNvPr id="5" name="4 CuadroTexto"/>
          <p:cNvSpPr txBox="1"/>
          <p:nvPr/>
        </p:nvSpPr>
        <p:spPr>
          <a:xfrm>
            <a:off x="467430" y="986375"/>
            <a:ext cx="5544770" cy="2246769"/>
          </a:xfrm>
          <a:prstGeom prst="rect">
            <a:avLst/>
          </a:prstGeom>
          <a:noFill/>
        </p:spPr>
        <p:txBody>
          <a:bodyPr wrap="square" rtlCol="0">
            <a:spAutoFit/>
          </a:bodyPr>
          <a:lstStyle/>
          <a:p>
            <a:pPr algn="ctr"/>
            <a:r>
              <a:rPr lang="es-CL" sz="2800" dirty="0">
                <a:solidFill>
                  <a:schemeClr val="accent2"/>
                </a:solidFill>
              </a:rPr>
              <a:t>UNIDAD: 2 “Formalizando las relaciones laborales entre trabajador y empresa”</a:t>
            </a:r>
          </a:p>
          <a:p>
            <a:pPr algn="ctr"/>
            <a:r>
              <a:rPr lang="es-CL" sz="2800" dirty="0">
                <a:solidFill>
                  <a:schemeClr val="accent2"/>
                </a:solidFill>
              </a:rPr>
              <a:t>F.Instrumental</a:t>
            </a:r>
          </a:p>
          <a:p>
            <a:pPr algn="ctr"/>
            <a:r>
              <a:rPr lang="es-CL" sz="2800" dirty="0">
                <a:solidFill>
                  <a:schemeClr val="accent2"/>
                </a:solidFill>
              </a:rPr>
              <a:t>Incerci</a:t>
            </a:r>
            <a:r>
              <a:rPr lang="es-ES" sz="2800" dirty="0">
                <a:solidFill>
                  <a:schemeClr val="accent2"/>
                </a:solidFill>
              </a:rPr>
              <a:t>ó</a:t>
            </a:r>
            <a:r>
              <a:rPr lang="es-CL" sz="2800" dirty="0">
                <a:solidFill>
                  <a:schemeClr val="accent2"/>
                </a:solidFill>
              </a:rPr>
              <a:t>n Laboral</a:t>
            </a:r>
          </a:p>
        </p:txBody>
      </p:sp>
      <p:sp>
        <p:nvSpPr>
          <p:cNvPr id="6" name="5 CuadroTexto"/>
          <p:cNvSpPr txBox="1"/>
          <p:nvPr/>
        </p:nvSpPr>
        <p:spPr>
          <a:xfrm>
            <a:off x="971500" y="3573020"/>
            <a:ext cx="4233018" cy="400110"/>
          </a:xfrm>
          <a:prstGeom prst="rect">
            <a:avLst/>
          </a:prstGeom>
          <a:noFill/>
        </p:spPr>
        <p:txBody>
          <a:bodyPr wrap="none" rtlCol="0">
            <a:spAutoFit/>
          </a:bodyPr>
          <a:lstStyle/>
          <a:p>
            <a:r>
              <a:rPr lang="es-CL" sz="2000" dirty="0">
                <a:solidFill>
                  <a:schemeClr val="accent1"/>
                </a:solidFill>
              </a:rPr>
              <a:t>Profesora: Susana Martinez Berrios </a:t>
            </a:r>
          </a:p>
        </p:txBody>
      </p:sp>
      <p:sp>
        <p:nvSpPr>
          <p:cNvPr id="7" name="4 CuadroTexto"/>
          <p:cNvSpPr txBox="1"/>
          <p:nvPr/>
        </p:nvSpPr>
        <p:spPr>
          <a:xfrm>
            <a:off x="2006671" y="6021360"/>
            <a:ext cx="247183" cy="338554"/>
          </a:xfrm>
          <a:prstGeom prst="rect">
            <a:avLst/>
          </a:prstGeom>
          <a:noFill/>
        </p:spPr>
        <p:txBody>
          <a:bodyPr wrap="none" rtlCol="0">
            <a:spAutoFit/>
          </a:bodyPr>
          <a:lstStyle/>
          <a:p>
            <a:pPr algn="ctr"/>
            <a:r>
              <a:rPr lang="es-CL" sz="1600" dirty="0"/>
              <a:t> </a:t>
            </a:r>
          </a:p>
        </p:txBody>
      </p:sp>
      <p:sp>
        <p:nvSpPr>
          <p:cNvPr id="2" name="CuadroTexto 1">
            <a:extLst>
              <a:ext uri="{FF2B5EF4-FFF2-40B4-BE49-F238E27FC236}">
                <a16:creationId xmlns:a16="http://schemas.microsoft.com/office/drawing/2014/main" id="{5AB1738D-A438-D249-B884-19F180D83E34}"/>
              </a:ext>
            </a:extLst>
          </p:cNvPr>
          <p:cNvSpPr txBox="1"/>
          <p:nvPr/>
        </p:nvSpPr>
        <p:spPr>
          <a:xfrm>
            <a:off x="971500" y="5589300"/>
            <a:ext cx="2448340" cy="369332"/>
          </a:xfrm>
          <a:prstGeom prst="rect">
            <a:avLst/>
          </a:prstGeom>
          <a:noFill/>
        </p:spPr>
        <p:txBody>
          <a:bodyPr wrap="square" rtlCol="0">
            <a:spAutoFit/>
          </a:bodyPr>
          <a:lstStyle/>
          <a:p>
            <a:r>
              <a:rPr lang="es-CL" dirty="0"/>
              <a:t>Mayo 2020</a:t>
            </a:r>
          </a:p>
        </p:txBody>
      </p:sp>
    </p:spTree>
    <p:extLst>
      <p:ext uri="{BB962C8B-B14F-4D97-AF65-F5344CB8AC3E}">
        <p14:creationId xmlns:p14="http://schemas.microsoft.com/office/powerpoint/2010/main" val="217509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8F3DDA6-ED1D-9C4C-BB3A-883790BEB147}"/>
              </a:ext>
            </a:extLst>
          </p:cNvPr>
          <p:cNvSpPr/>
          <p:nvPr/>
        </p:nvSpPr>
        <p:spPr>
          <a:xfrm>
            <a:off x="755470" y="548600"/>
            <a:ext cx="7475814" cy="6186309"/>
          </a:xfrm>
          <a:prstGeom prst="rect">
            <a:avLst/>
          </a:prstGeom>
        </p:spPr>
        <p:txBody>
          <a:bodyPr wrap="square">
            <a:spAutoFit/>
          </a:bodyPr>
          <a:lstStyle/>
          <a:p>
            <a:r>
              <a:rPr lang="es-CL" sz="2800" dirty="0">
                <a:latin typeface="Arial" panose="020B0604020202020204" pitchFamily="34" charset="0"/>
                <a:cs typeface="Arial" panose="020B0604020202020204" pitchFamily="34" charset="0"/>
              </a:rPr>
              <a:t>¿Cuánto se debe cotizar obligatoriamente en la AFP?</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El ahorro previsional obligatorio es proporcional a tus ingresos. Se calcula un 10% sobre tu remuneración imponible y se realiza mediante el pago de una </a:t>
            </a:r>
            <a:r>
              <a:rPr lang="es-CL" sz="2000" u="sng" dirty="0">
                <a:latin typeface="Arial" panose="020B0604020202020204" pitchFamily="34" charset="0"/>
                <a:cs typeface="Arial" panose="020B0604020202020204" pitchFamily="34" charset="0"/>
              </a:rPr>
              <a:t>cotización.</a:t>
            </a:r>
            <a:r>
              <a:rPr lang="es-CL" sz="2000" dirty="0">
                <a:latin typeface="Arial" panose="020B0604020202020204" pitchFamily="34" charset="0"/>
                <a:cs typeface="Arial" panose="020B0604020202020204" pitchFamily="34" charset="0"/>
              </a:rPr>
              <a:t> </a:t>
            </a:r>
          </a:p>
          <a:p>
            <a:r>
              <a:rPr lang="es-CL" sz="2000" dirty="0">
                <a:latin typeface="Arial" panose="020B0604020202020204" pitchFamily="34" charset="0"/>
                <a:cs typeface="Arial" panose="020B0604020202020204" pitchFamily="34" charset="0"/>
              </a:rPr>
              <a:t>Si eres trabajador dependiente, tu empleador lo paga por planilla todos los meses. Si eres independiente debes hacer el pago al menos 1 vez al año (en la </a:t>
            </a:r>
            <a:r>
              <a:rPr lang="es-CL" sz="2000" u="sng" dirty="0">
                <a:latin typeface="Arial" panose="020B0604020202020204" pitchFamily="34" charset="0"/>
                <a:cs typeface="Arial" panose="020B0604020202020204" pitchFamily="34" charset="0"/>
              </a:rPr>
              <a:t>declaración de renta</a:t>
            </a:r>
            <a:r>
              <a:rPr lang="es-CL" sz="2000" dirty="0">
                <a:latin typeface="Arial" panose="020B0604020202020204" pitchFamily="34" charset="0"/>
                <a:cs typeface="Arial" panose="020B0604020202020204" pitchFamily="34" charset="0"/>
              </a:rPr>
              <a:t>), o bien todos los meses. </a:t>
            </a:r>
            <a:br>
              <a:rPr lang="es-CL" sz="2000" dirty="0">
                <a:latin typeface="Arial" panose="020B0604020202020204" pitchFamily="34" charset="0"/>
                <a:cs typeface="Arial" panose="020B0604020202020204" pitchFamily="34" charset="0"/>
              </a:rPr>
            </a:br>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No existe un mínimo de años cotizando en el sistema ni un saldo mínimo acumulado para tener el derecho a una pensión. Sólo se deben cumplir las condiciones establecidas para solicitarla.</a:t>
            </a:r>
            <a:br>
              <a:rPr lang="es-CL" sz="2000" dirty="0">
                <a:latin typeface="Arial" panose="020B0604020202020204" pitchFamily="34" charset="0"/>
                <a:cs typeface="Arial" panose="020B0604020202020204" pitchFamily="34" charset="0"/>
              </a:rPr>
            </a:br>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Junto con la cotización obligatoria también se paga el </a:t>
            </a:r>
            <a:r>
              <a:rPr lang="es-CL"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Seguro de Invalidez y Sobrevivencia (SIS</a:t>
            </a:r>
            <a:r>
              <a:rPr lang="es-CL" sz="2000" dirty="0">
                <a:latin typeface="Arial" panose="020B0604020202020204" pitchFamily="34" charset="0"/>
                <a:cs typeface="Arial" panose="020B0604020202020204" pitchFamily="34" charset="0"/>
              </a:rPr>
              <a:t>) y la comisión que corresponde a la AFP. </a:t>
            </a:r>
            <a:endParaRPr lang="es-CL"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55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F7310A4-C0CE-F644-89B8-58710DF73D4F}"/>
              </a:ext>
            </a:extLst>
          </p:cNvPr>
          <p:cNvSpPr/>
          <p:nvPr/>
        </p:nvSpPr>
        <p:spPr>
          <a:xfrm>
            <a:off x="751065" y="514421"/>
            <a:ext cx="3635931"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Actividad </a:t>
            </a:r>
          </a:p>
        </p:txBody>
      </p:sp>
      <p:sp>
        <p:nvSpPr>
          <p:cNvPr id="3" name="CuadroTexto 2">
            <a:extLst>
              <a:ext uri="{FF2B5EF4-FFF2-40B4-BE49-F238E27FC236}">
                <a16:creationId xmlns:a16="http://schemas.microsoft.com/office/drawing/2014/main" id="{EAF2722F-416F-4E4D-A893-274688A5A8CD}"/>
              </a:ext>
            </a:extLst>
          </p:cNvPr>
          <p:cNvSpPr txBox="1"/>
          <p:nvPr/>
        </p:nvSpPr>
        <p:spPr>
          <a:xfrm>
            <a:off x="609600" y="2235200"/>
            <a:ext cx="7058830" cy="2308324"/>
          </a:xfrm>
          <a:prstGeom prst="rect">
            <a:avLst/>
          </a:prstGeom>
          <a:noFill/>
        </p:spPr>
        <p:txBody>
          <a:bodyPr wrap="square" rtlCol="0">
            <a:spAutoFit/>
          </a:bodyPr>
          <a:lstStyle/>
          <a:p>
            <a:pPr marL="285750" indent="-285750" algn="just">
              <a:buFont typeface="Wingdings" pitchFamily="2" charset="2"/>
              <a:buChar char="Ø"/>
            </a:pPr>
            <a:r>
              <a:rPr lang="es-CL" dirty="0"/>
              <a:t>Recopila la siguiente informacion </a:t>
            </a:r>
          </a:p>
          <a:p>
            <a:pPr algn="just"/>
            <a:endParaRPr lang="es-CL" dirty="0"/>
          </a:p>
          <a:p>
            <a:pPr algn="just"/>
            <a:endParaRPr lang="es-CL" dirty="0"/>
          </a:p>
          <a:p>
            <a:pPr marL="285750" indent="-285750" algn="just">
              <a:buFont typeface="Wingdings" pitchFamily="2" charset="2"/>
              <a:buChar char="ü"/>
            </a:pPr>
            <a:r>
              <a:rPr lang="es-CL" dirty="0"/>
              <a:t>cuantas AFP existen en nuestro pais</a:t>
            </a:r>
          </a:p>
          <a:p>
            <a:pPr marL="285750" indent="-285750" algn="just">
              <a:buFont typeface="Wingdings" pitchFamily="2" charset="2"/>
              <a:buChar char="ü"/>
            </a:pPr>
            <a:r>
              <a:rPr lang="es-CL" dirty="0"/>
              <a:t>  nombra algunas de ellas </a:t>
            </a:r>
          </a:p>
          <a:p>
            <a:pPr marL="285750" indent="-285750" algn="just">
              <a:buFont typeface="Wingdings" pitchFamily="2" charset="2"/>
              <a:buChar char="ü"/>
            </a:pPr>
            <a:r>
              <a:rPr lang="es-CL" dirty="0"/>
              <a:t>  informate sobre una de ellas</a:t>
            </a:r>
          </a:p>
          <a:p>
            <a:pPr marL="285750" indent="-285750" algn="just">
              <a:buFont typeface="Wingdings" pitchFamily="2" charset="2"/>
              <a:buChar char="ü"/>
            </a:pPr>
            <a:r>
              <a:rPr lang="es-CL" dirty="0"/>
              <a:t> anotando en tu cuaderno la informacion recopilada </a:t>
            </a:r>
          </a:p>
          <a:p>
            <a:endParaRPr lang="es-CL" dirty="0"/>
          </a:p>
        </p:txBody>
      </p:sp>
    </p:spTree>
    <p:extLst>
      <p:ext uri="{BB962C8B-B14F-4D97-AF65-F5344CB8AC3E}">
        <p14:creationId xmlns:p14="http://schemas.microsoft.com/office/powerpoint/2010/main" val="388766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D0AFE16-79E8-F740-8D0B-359CCE50BAD8}"/>
              </a:ext>
            </a:extLst>
          </p:cNvPr>
          <p:cNvSpPr/>
          <p:nvPr/>
        </p:nvSpPr>
        <p:spPr>
          <a:xfrm>
            <a:off x="595086" y="427336"/>
            <a:ext cx="3191900"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FONASA </a:t>
            </a:r>
          </a:p>
        </p:txBody>
      </p:sp>
      <p:sp>
        <p:nvSpPr>
          <p:cNvPr id="3" name="Rectángulo 2">
            <a:extLst>
              <a:ext uri="{FF2B5EF4-FFF2-40B4-BE49-F238E27FC236}">
                <a16:creationId xmlns:a16="http://schemas.microsoft.com/office/drawing/2014/main" id="{735992DE-6721-4F4A-BC4D-B5281EFD77FE}"/>
              </a:ext>
            </a:extLst>
          </p:cNvPr>
          <p:cNvSpPr/>
          <p:nvPr/>
        </p:nvSpPr>
        <p:spPr>
          <a:xfrm>
            <a:off x="348343" y="1740266"/>
            <a:ext cx="8534400" cy="1200329"/>
          </a:xfrm>
          <a:prstGeom prst="rect">
            <a:avLst/>
          </a:prstGeom>
        </p:spPr>
        <p:txBody>
          <a:bodyPr wrap="square">
            <a:spAutoFit/>
          </a:bodyPr>
          <a:lstStyle/>
          <a:p>
            <a:r>
              <a:rPr lang="es-CL" dirty="0">
                <a:latin typeface="Arial" panose="020B0604020202020204" pitchFamily="34" charset="0"/>
                <a:ea typeface="Arial Unicode MS" panose="020B0604020202020204" pitchFamily="34" charset="-128"/>
                <a:cs typeface="Arial" panose="020B0604020202020204" pitchFamily="34" charset="0"/>
              </a:rPr>
              <a:t>No, la inscripción en Fonasa es un proceso en el cual debes participar activamente, seas trabajador dependiente o independiente, para hacer efectiva la </a:t>
            </a:r>
            <a:r>
              <a:rPr lang="es-CL" b="1" dirty="0">
                <a:latin typeface="Arial" panose="020B0604020202020204" pitchFamily="34" charset="0"/>
                <a:ea typeface="Arial Unicode MS" panose="020B0604020202020204" pitchFamily="34" charset="-128"/>
                <a:cs typeface="Arial" panose="020B0604020202020204" pitchFamily="34" charset="0"/>
              </a:rPr>
              <a:t>destinación del 7% de tus ingresos mensuales en el Seguro Público de Salud</a:t>
            </a:r>
            <a:r>
              <a:rPr lang="es-CL" dirty="0">
                <a:latin typeface="Arial" panose="020B0604020202020204" pitchFamily="34" charset="0"/>
                <a:ea typeface="Arial Unicode MS" panose="020B0604020202020204" pitchFamily="34" charset="-128"/>
                <a:cs typeface="Arial" panose="020B0604020202020204" pitchFamily="34" charset="0"/>
              </a:rPr>
              <a:t>.</a:t>
            </a:r>
          </a:p>
        </p:txBody>
      </p:sp>
      <p:sp>
        <p:nvSpPr>
          <p:cNvPr id="4" name="Rectángulo 3">
            <a:extLst>
              <a:ext uri="{FF2B5EF4-FFF2-40B4-BE49-F238E27FC236}">
                <a16:creationId xmlns:a16="http://schemas.microsoft.com/office/drawing/2014/main" id="{4FBC25B1-3A36-B545-8EF7-F69D1DACE510}"/>
              </a:ext>
            </a:extLst>
          </p:cNvPr>
          <p:cNvSpPr/>
          <p:nvPr/>
        </p:nvSpPr>
        <p:spPr>
          <a:xfrm>
            <a:off x="348343" y="3332485"/>
            <a:ext cx="3575567" cy="1600438"/>
          </a:xfrm>
          <a:prstGeom prst="rect">
            <a:avLst/>
          </a:prstGeom>
        </p:spPr>
        <p:txBody>
          <a:bodyPr wrap="square">
            <a:spAutoFit/>
          </a:bodyPr>
          <a:lstStyle/>
          <a:p>
            <a:r>
              <a:rPr lang="es-CL" sz="1400" dirty="0">
                <a:latin typeface="Arial" panose="020B0604020202020204" pitchFamily="34" charset="0"/>
                <a:cs typeface="Arial" panose="020B0604020202020204" pitchFamily="34" charset="0"/>
              </a:rPr>
              <a:t>Debes presentarnos la </a:t>
            </a:r>
            <a:r>
              <a:rPr lang="es-CL" sz="1400" b="1" dirty="0">
                <a:latin typeface="Arial" panose="020B0604020202020204" pitchFamily="34" charset="0"/>
                <a:cs typeface="Arial" panose="020B0604020202020204" pitchFamily="34" charset="0"/>
              </a:rPr>
              <a:t>documentación requerida</a:t>
            </a:r>
            <a:r>
              <a:rPr lang="es-CL" sz="1400" dirty="0">
                <a:latin typeface="Arial" panose="020B0604020202020204" pitchFamily="34" charset="0"/>
                <a:cs typeface="Arial" panose="020B0604020202020204" pitchFamily="34" charset="0"/>
              </a:rPr>
              <a:t>. Puedes hacerlo a través de </a:t>
            </a:r>
            <a:r>
              <a:rPr lang="es-CL" sz="14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nuestro sitio web</a:t>
            </a:r>
            <a:r>
              <a:rPr lang="es-CL" sz="1400" dirty="0">
                <a:latin typeface="Arial" panose="020B0604020202020204" pitchFamily="34" charset="0"/>
                <a:cs typeface="Arial" panose="020B0604020202020204" pitchFamily="34" charset="0"/>
              </a:rPr>
              <a:t> o en cualquiera de </a:t>
            </a:r>
            <a:r>
              <a:rPr lang="es-CL" sz="14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nuestras sucursales</a:t>
            </a:r>
            <a:r>
              <a:rPr lang="es-CL" sz="1400" dirty="0">
                <a:latin typeface="Arial" panose="020B0604020202020204" pitchFamily="34" charset="0"/>
                <a:cs typeface="Arial" panose="020B0604020202020204" pitchFamily="34" charset="0"/>
              </a:rPr>
              <a:t>. La afiliación se hace efectiva desde tu inscripción, pudiendo hacer uso inmediato del seguro a partir de ese momento. (dependiente)</a:t>
            </a:r>
          </a:p>
        </p:txBody>
      </p:sp>
      <p:sp>
        <p:nvSpPr>
          <p:cNvPr id="5" name="Rectángulo 4">
            <a:extLst>
              <a:ext uri="{FF2B5EF4-FFF2-40B4-BE49-F238E27FC236}">
                <a16:creationId xmlns:a16="http://schemas.microsoft.com/office/drawing/2014/main" id="{C43A454D-4218-6F42-BE76-21A706446FB0}"/>
              </a:ext>
            </a:extLst>
          </p:cNvPr>
          <p:cNvSpPr/>
          <p:nvPr/>
        </p:nvSpPr>
        <p:spPr>
          <a:xfrm>
            <a:off x="4067930" y="3573020"/>
            <a:ext cx="4814813" cy="2677656"/>
          </a:xfrm>
          <a:prstGeom prst="rect">
            <a:avLst/>
          </a:prstGeom>
        </p:spPr>
        <p:txBody>
          <a:bodyPr wrap="square">
            <a:spAutoFit/>
          </a:bodyPr>
          <a:lstStyle/>
          <a:p>
            <a:r>
              <a:rPr lang="es-CL" sz="1400" dirty="0">
                <a:latin typeface="Arial" panose="020B0604020202020204" pitchFamily="34" charset="0"/>
                <a:cs typeface="Arial" panose="020B0604020202020204" pitchFamily="34" charset="0"/>
              </a:rPr>
              <a:t>Presentando la </a:t>
            </a:r>
            <a:r>
              <a:rPr lang="es-CL" sz="1400" b="1" dirty="0">
                <a:latin typeface="Arial" panose="020B0604020202020204" pitchFamily="34" charset="0"/>
                <a:cs typeface="Arial" panose="020B0604020202020204" pitchFamily="34" charset="0"/>
              </a:rPr>
              <a:t>documentación requerida</a:t>
            </a:r>
            <a:r>
              <a:rPr lang="es-CL" sz="1400" dirty="0">
                <a:latin typeface="Arial" panose="020B0604020202020204" pitchFamily="34" charset="0"/>
                <a:cs typeface="Arial" panose="020B0604020202020204" pitchFamily="34" charset="0"/>
              </a:rPr>
              <a:t>, entre la que se encuentra el pago de una cotización, que corresponde a los ingresos del mes inmediatamente anterior, los que</a:t>
            </a:r>
            <a:r>
              <a:rPr lang="es-CL" sz="1400" b="1" dirty="0">
                <a:latin typeface="Arial" panose="020B0604020202020204" pitchFamily="34" charset="0"/>
                <a:cs typeface="Arial" panose="020B0604020202020204" pitchFamily="34" charset="0"/>
              </a:rPr>
              <a:t> no pueden ser inferior al Ingreso Mínimo Mensual</a:t>
            </a:r>
            <a:r>
              <a:rPr lang="es-CL" sz="1400" dirty="0">
                <a:latin typeface="Arial" panose="020B0604020202020204" pitchFamily="34" charset="0"/>
                <a:cs typeface="Arial" panose="020B0604020202020204" pitchFamily="34" charset="0"/>
              </a:rPr>
              <a:t> o si cuenta con seis cotizaciones en el período de un año. Este trámite lo puede realizar a través de </a:t>
            </a:r>
            <a:r>
              <a:rPr lang="es-CL" sz="1400" b="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nuestro sitio web</a:t>
            </a:r>
            <a:r>
              <a:rPr lang="es-CL" sz="1400" dirty="0">
                <a:latin typeface="Arial" panose="020B0604020202020204" pitchFamily="34" charset="0"/>
                <a:cs typeface="Arial" panose="020B0604020202020204" pitchFamily="34" charset="0"/>
              </a:rPr>
              <a:t> o en cualquiera de </a:t>
            </a:r>
            <a:r>
              <a:rPr lang="es-CL" sz="1400" b="1"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nuestras sucursales</a:t>
            </a:r>
            <a:r>
              <a:rPr lang="es-CL" sz="1400" dirty="0">
                <a:latin typeface="Arial" panose="020B0604020202020204" pitchFamily="34" charset="0"/>
                <a:cs typeface="Arial" panose="020B0604020202020204" pitchFamily="34" charset="0"/>
              </a:rPr>
              <a:t>. </a:t>
            </a:r>
            <a:r>
              <a:rPr lang="es-CL" sz="1400" b="1" dirty="0">
                <a:latin typeface="Arial" panose="020B0604020202020204" pitchFamily="34" charset="0"/>
                <a:cs typeface="Arial" panose="020B0604020202020204" pitchFamily="34" charset="0"/>
              </a:rPr>
              <a:t>La afiliación se hace efectiva desde el momento mismo de tu inscripción, pudiendo hacer uso de inmediato del seguro</a:t>
            </a:r>
            <a:r>
              <a:rPr lang="es-CL" sz="1400" dirty="0">
                <a:latin typeface="Arial" panose="020B0604020202020204" pitchFamily="34" charset="0"/>
                <a:cs typeface="Arial" panose="020B0604020202020204" pitchFamily="34" charset="0"/>
              </a:rPr>
              <a:t>. La cobertura por Fonasa se mantendrá siempre que cumplas con la obligación de continuar cotizando (independiente)</a:t>
            </a:r>
          </a:p>
        </p:txBody>
      </p:sp>
    </p:spTree>
    <p:extLst>
      <p:ext uri="{BB962C8B-B14F-4D97-AF65-F5344CB8AC3E}">
        <p14:creationId xmlns:p14="http://schemas.microsoft.com/office/powerpoint/2010/main" val="3387392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A38ADEA-3D3E-AC43-B15C-BCCE4F784B52}"/>
              </a:ext>
            </a:extLst>
          </p:cNvPr>
          <p:cNvSpPr/>
          <p:nvPr/>
        </p:nvSpPr>
        <p:spPr>
          <a:xfrm>
            <a:off x="435429" y="364368"/>
            <a:ext cx="4352601" cy="2893100"/>
          </a:xfrm>
          <a:prstGeom prst="rect">
            <a:avLst/>
          </a:prstGeom>
        </p:spPr>
        <p:txBody>
          <a:bodyPr wrap="square">
            <a:spAutoFit/>
          </a:bodyPr>
          <a:lstStyle/>
          <a:p>
            <a:r>
              <a:rPr lang="es-CL" sz="1400" dirty="0">
                <a:latin typeface="Arial" panose="020B0604020202020204" pitchFamily="34" charset="0"/>
                <a:cs typeface="Arial" panose="020B0604020202020204" pitchFamily="34" charset="0"/>
              </a:rPr>
              <a:t>Te inscribes presentando la </a:t>
            </a:r>
            <a:r>
              <a:rPr lang="es-CL" sz="1400" b="1" dirty="0">
                <a:latin typeface="Arial" panose="020B0604020202020204" pitchFamily="34" charset="0"/>
                <a:cs typeface="Arial" panose="020B0604020202020204" pitchFamily="34" charset="0"/>
              </a:rPr>
              <a:t>documentación requerida</a:t>
            </a:r>
            <a:r>
              <a:rPr lang="es-CL" sz="1400" dirty="0">
                <a:latin typeface="Arial" panose="020B0604020202020204" pitchFamily="34" charset="0"/>
                <a:cs typeface="Arial" panose="020B0604020202020204" pitchFamily="34" charset="0"/>
              </a:rPr>
              <a:t>, a través de </a:t>
            </a:r>
            <a:r>
              <a:rPr lang="es-CL" sz="14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nuestro sitio web</a:t>
            </a:r>
            <a:r>
              <a:rPr lang="es-CL" sz="1400" dirty="0">
                <a:latin typeface="Arial" panose="020B0604020202020204" pitchFamily="34" charset="0"/>
                <a:cs typeface="Arial" panose="020B0604020202020204" pitchFamily="34" charset="0"/>
              </a:rPr>
              <a:t> o en cualquiera de </a:t>
            </a:r>
            <a:r>
              <a:rPr lang="es-CL" sz="14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nuestras sucursales</a:t>
            </a:r>
            <a:r>
              <a:rPr lang="es-CL" sz="1400" dirty="0">
                <a:latin typeface="Arial" panose="020B0604020202020204" pitchFamily="34" charset="0"/>
                <a:cs typeface="Arial" panose="020B0604020202020204" pitchFamily="34" charset="0"/>
              </a:rPr>
              <a:t>. La afiliación se hace efectiva de inmediato para hacer uso del Seguro.</a:t>
            </a:r>
          </a:p>
          <a:p>
            <a:r>
              <a:rPr lang="es-CL" sz="1400" dirty="0">
                <a:latin typeface="Arial" panose="020B0604020202020204" pitchFamily="34" charset="0"/>
                <a:cs typeface="Arial" panose="020B0604020202020204" pitchFamily="34" charset="0"/>
              </a:rPr>
              <a:t>En todo caso, </a:t>
            </a:r>
            <a:r>
              <a:rPr lang="es-CL" sz="1400" b="1" dirty="0">
                <a:latin typeface="Arial" panose="020B0604020202020204" pitchFamily="34" charset="0"/>
                <a:cs typeface="Arial" panose="020B0604020202020204" pitchFamily="34" charset="0"/>
              </a:rPr>
              <a:t>los trabajadores por temporada, obra o faena gozan del beneficio de afiliación extendida</a:t>
            </a:r>
            <a:r>
              <a:rPr lang="es-CL" sz="1400" dirty="0">
                <a:latin typeface="Arial" panose="020B0604020202020204" pitchFamily="34" charset="0"/>
                <a:cs typeface="Arial" panose="020B0604020202020204" pitchFamily="34" charset="0"/>
              </a:rPr>
              <a:t>. Si cotizaste durante </a:t>
            </a:r>
            <a:r>
              <a:rPr lang="es-CL" sz="1400" b="1" dirty="0">
                <a:latin typeface="Arial" panose="020B0604020202020204" pitchFamily="34" charset="0"/>
                <a:cs typeface="Arial" panose="020B0604020202020204" pitchFamily="34" charset="0"/>
              </a:rPr>
              <a:t>4 meses continuos en el último año calendario, se mantiene la afiliación por 12 meses</a:t>
            </a:r>
            <a:r>
              <a:rPr lang="es-CL" sz="1400" dirty="0">
                <a:latin typeface="Arial" panose="020B0604020202020204" pitchFamily="34" charset="0"/>
                <a:cs typeface="Arial" panose="020B0604020202020204" pitchFamily="34" charset="0"/>
              </a:rPr>
              <a:t>, a contar del mes de tu última cotización. También aplica si trabajas por turnos o jornadas, mientras hayas cotizado por </a:t>
            </a:r>
            <a:r>
              <a:rPr lang="es-CL" sz="1400" b="1" dirty="0">
                <a:latin typeface="Arial" panose="020B0604020202020204" pitchFamily="34" charset="0"/>
                <a:cs typeface="Arial" panose="020B0604020202020204" pitchFamily="34" charset="0"/>
              </a:rPr>
              <a:t>60 días seguidos en el último año calendario</a:t>
            </a:r>
            <a:r>
              <a:rPr lang="es-CL" sz="1400" dirty="0">
                <a:latin typeface="Arial" panose="020B0604020202020204" pitchFamily="34" charset="0"/>
                <a:cs typeface="Arial" panose="020B0604020202020204" pitchFamily="34" charset="0"/>
              </a:rPr>
              <a:t>.</a:t>
            </a:r>
            <a:endParaRPr lang="es-CL" sz="1400" b="0" i="0" dirty="0">
              <a:effectLst/>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1D533245-4E3B-4649-8857-5FBBEA567680}"/>
              </a:ext>
            </a:extLst>
          </p:cNvPr>
          <p:cNvSpPr/>
          <p:nvPr/>
        </p:nvSpPr>
        <p:spPr>
          <a:xfrm>
            <a:off x="4139940" y="3429000"/>
            <a:ext cx="3771693" cy="3108543"/>
          </a:xfrm>
          <a:prstGeom prst="rect">
            <a:avLst/>
          </a:prstGeom>
        </p:spPr>
        <p:txBody>
          <a:bodyPr wrap="square">
            <a:spAutoFit/>
          </a:bodyPr>
          <a:lstStyle/>
          <a:p>
            <a:r>
              <a:rPr lang="es-CL" sz="1400" b="1" dirty="0">
                <a:latin typeface="Arial" panose="020B0604020202020204" pitchFamily="34" charset="0"/>
                <a:cs typeface="Arial" panose="020B0604020202020204" pitchFamily="34" charset="0"/>
              </a:rPr>
              <a:t>Podrás ser clasificado en el tramo B, C o D</a:t>
            </a:r>
            <a:r>
              <a:rPr lang="es-CL" sz="1400" dirty="0">
                <a:latin typeface="Arial" panose="020B0604020202020204" pitchFamily="34" charset="0"/>
                <a:cs typeface="Arial" panose="020B0604020202020204" pitchFamily="34" charset="0"/>
              </a:rPr>
              <a:t>, lo cual dependerá del monto de tus ingresos mensuales. Para conocer tu clasificación como beneficiario en la escala de tramos, puedes ingresar al </a:t>
            </a:r>
            <a:r>
              <a:rPr lang="es-CL" sz="1400" b="1" dirty="0">
                <a:latin typeface="Arial" panose="020B0604020202020204" pitchFamily="34" charset="0"/>
                <a:cs typeface="Arial" panose="020B0604020202020204" pitchFamily="34" charset="0"/>
              </a:rPr>
              <a:t>servicio en línea</a:t>
            </a:r>
            <a:r>
              <a:rPr lang="es-CL" sz="1400" dirty="0">
                <a:latin typeface="Arial" panose="020B0604020202020204" pitchFamily="34" charset="0"/>
                <a:cs typeface="Arial" panose="020B0604020202020204" pitchFamily="34" charset="0"/>
              </a:rPr>
              <a:t> y obtener tu </a:t>
            </a:r>
            <a:r>
              <a:rPr lang="es-CL" sz="1400" b="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certificado de afiliación</a:t>
            </a:r>
            <a:r>
              <a:rPr lang="es-CL" sz="1400" dirty="0">
                <a:latin typeface="Arial" panose="020B0604020202020204" pitchFamily="34" charset="0"/>
                <a:cs typeface="Arial" panose="020B0604020202020204" pitchFamily="34" charset="0"/>
              </a:rPr>
              <a:t>.</a:t>
            </a:r>
          </a:p>
          <a:p>
            <a:r>
              <a:rPr lang="es-CL" sz="1400" dirty="0">
                <a:latin typeface="Arial" panose="020B0604020202020204" pitchFamily="34" charset="0"/>
                <a:cs typeface="Arial" panose="020B0604020202020204" pitchFamily="34" charset="0"/>
              </a:rPr>
              <a:t>Existen 4 tramos, cada uno de los cuales tiene </a:t>
            </a:r>
            <a:r>
              <a:rPr lang="es-CL" sz="1400" b="1" dirty="0">
                <a:latin typeface="Arial" panose="020B0604020202020204" pitchFamily="34" charset="0"/>
                <a:cs typeface="Arial" panose="020B0604020202020204" pitchFamily="34" charset="0"/>
              </a:rPr>
              <a:t>condiciones de cobertura económica y copago diferentes</a:t>
            </a:r>
            <a:r>
              <a:rPr lang="es-CL" sz="1400" dirty="0">
                <a:latin typeface="Arial" panose="020B0604020202020204" pitchFamily="34" charset="0"/>
                <a:cs typeface="Arial" panose="020B0604020202020204" pitchFamily="34" charset="0"/>
              </a:rPr>
              <a:t>:</a:t>
            </a:r>
          </a:p>
          <a:p>
            <a:pPr>
              <a:buFont typeface="Arial" panose="020B0604020202020204" pitchFamily="34" charset="0"/>
              <a:buChar char="•"/>
            </a:pPr>
            <a:r>
              <a:rPr lang="es-CL" sz="1400" b="1" dirty="0">
                <a:latin typeface="Arial" panose="020B0604020202020204" pitchFamily="34" charset="0"/>
                <a:cs typeface="Arial" panose="020B0604020202020204" pitchFamily="34" charset="0"/>
              </a:rPr>
              <a:t>Tramo A </a:t>
            </a:r>
            <a:r>
              <a:rPr lang="es-CL" sz="1400" dirty="0">
                <a:latin typeface="Arial" panose="020B0604020202020204" pitchFamily="34" charset="0"/>
                <a:cs typeface="Arial" panose="020B0604020202020204" pitchFamily="34" charset="0"/>
              </a:rPr>
              <a:t>(carente de recursos)</a:t>
            </a:r>
          </a:p>
          <a:p>
            <a:pPr>
              <a:buFont typeface="Arial" panose="020B0604020202020204" pitchFamily="34" charset="0"/>
              <a:buChar char="•"/>
            </a:pPr>
            <a:r>
              <a:rPr lang="es-CL" sz="1400" b="1" dirty="0">
                <a:latin typeface="Arial" panose="020B0604020202020204" pitchFamily="34" charset="0"/>
                <a:cs typeface="Arial" panose="020B0604020202020204" pitchFamily="34" charset="0"/>
              </a:rPr>
              <a:t>Tramo B</a:t>
            </a:r>
            <a:r>
              <a:rPr lang="es-CL" sz="1400" dirty="0">
                <a:latin typeface="Arial" panose="020B0604020202020204" pitchFamily="34" charset="0"/>
                <a:cs typeface="Arial" panose="020B0604020202020204" pitchFamily="34" charset="0"/>
              </a:rPr>
              <a:t> ($301.000 o menos al mes)</a:t>
            </a:r>
          </a:p>
          <a:p>
            <a:pPr>
              <a:buFont typeface="Arial" panose="020B0604020202020204" pitchFamily="34" charset="0"/>
              <a:buChar char="•"/>
            </a:pPr>
            <a:r>
              <a:rPr lang="es-CL" sz="1400" b="1" dirty="0">
                <a:latin typeface="Arial" panose="020B0604020202020204" pitchFamily="34" charset="0"/>
                <a:cs typeface="Arial" panose="020B0604020202020204" pitchFamily="34" charset="0"/>
              </a:rPr>
              <a:t>Tramo C</a:t>
            </a:r>
            <a:r>
              <a:rPr lang="es-CL" sz="1400" dirty="0">
                <a:latin typeface="Arial" panose="020B0604020202020204" pitchFamily="34" charset="0"/>
                <a:cs typeface="Arial" panose="020B0604020202020204" pitchFamily="34" charset="0"/>
              </a:rPr>
              <a:t> (entre $301.001 y $439.460 al mes)</a:t>
            </a:r>
          </a:p>
          <a:p>
            <a:pPr>
              <a:buFont typeface="Arial" panose="020B0604020202020204" pitchFamily="34" charset="0"/>
              <a:buChar char="•"/>
            </a:pPr>
            <a:r>
              <a:rPr lang="es-CL" sz="1400" b="1" dirty="0">
                <a:latin typeface="Arial" panose="020B0604020202020204" pitchFamily="34" charset="0"/>
                <a:cs typeface="Arial" panose="020B0604020202020204" pitchFamily="34" charset="0"/>
              </a:rPr>
              <a:t>Tramo D</a:t>
            </a:r>
            <a:r>
              <a:rPr lang="es-CL" sz="1400" dirty="0">
                <a:latin typeface="Arial" panose="020B0604020202020204" pitchFamily="34" charset="0"/>
                <a:cs typeface="Arial" panose="020B0604020202020204" pitchFamily="34" charset="0"/>
              </a:rPr>
              <a:t> ($439.461 o más al mes).</a:t>
            </a:r>
            <a:endParaRPr lang="es-CL" sz="14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46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8C15E03-4E79-E94B-838E-54E831E28DC2}"/>
              </a:ext>
            </a:extLst>
          </p:cNvPr>
          <p:cNvSpPr/>
          <p:nvPr/>
        </p:nvSpPr>
        <p:spPr>
          <a:xfrm>
            <a:off x="1079133" y="350259"/>
            <a:ext cx="2403222" cy="923330"/>
          </a:xfrm>
          <a:prstGeom prst="rect">
            <a:avLst/>
          </a:prstGeom>
          <a:noFill/>
        </p:spPr>
        <p:txBody>
          <a:bodyPr wrap="none" lIns="91440" tIns="45720" rIns="91440" bIns="45720">
            <a:spAutoFit/>
          </a:bodyPr>
          <a:lstStyle/>
          <a:p>
            <a:pPr algn="ctr"/>
            <a:r>
              <a:rPr lang="es-ES" sz="5400" b="1" dirty="0">
                <a:ln w="9525">
                  <a:solidFill>
                    <a:schemeClr val="bg1"/>
                  </a:solidFill>
                  <a:prstDash val="solid"/>
                </a:ln>
                <a:effectLst>
                  <a:outerShdw blurRad="12700" dist="38100" dir="2700000" algn="tl" rotWithShape="0">
                    <a:schemeClr val="bg1">
                      <a:lumMod val="50000"/>
                    </a:schemeClr>
                  </a:outerShdw>
                </a:effectLst>
              </a:rPr>
              <a:t>ISAPRE</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ángulo 2">
            <a:extLst>
              <a:ext uri="{FF2B5EF4-FFF2-40B4-BE49-F238E27FC236}">
                <a16:creationId xmlns:a16="http://schemas.microsoft.com/office/drawing/2014/main" id="{E885953B-6AB9-4B49-B443-9F224AA749DC}"/>
              </a:ext>
            </a:extLst>
          </p:cNvPr>
          <p:cNvSpPr/>
          <p:nvPr/>
        </p:nvSpPr>
        <p:spPr>
          <a:xfrm>
            <a:off x="357351" y="1684394"/>
            <a:ext cx="7977352" cy="2031325"/>
          </a:xfrm>
          <a:prstGeom prst="rect">
            <a:avLst/>
          </a:prstGeom>
        </p:spPr>
        <p:txBody>
          <a:bodyPr wrap="square">
            <a:spAutoFit/>
          </a:bodyPr>
          <a:lstStyle/>
          <a:p>
            <a:r>
              <a:rPr lang="es-CL" dirty="0">
                <a:latin typeface="Arial" panose="020B0604020202020204" pitchFamily="34" charset="0"/>
                <a:cs typeface="Arial" panose="020B0604020202020204" pitchFamily="34" charset="0"/>
              </a:rPr>
              <a:t>La </a:t>
            </a:r>
            <a:r>
              <a:rPr lang="es-CL" b="1" dirty="0">
                <a:latin typeface="Arial" panose="020B0604020202020204" pitchFamily="34" charset="0"/>
                <a:cs typeface="Arial" panose="020B0604020202020204" pitchFamily="34" charset="0"/>
              </a:rPr>
              <a:t>salud</a:t>
            </a:r>
            <a:r>
              <a:rPr lang="es-CL" dirty="0">
                <a:latin typeface="Arial" panose="020B0604020202020204" pitchFamily="34" charset="0"/>
                <a:cs typeface="Arial" panose="020B0604020202020204" pitchFamily="34" charset="0"/>
              </a:rPr>
              <a:t> es un derecho fundamental, plasmado en la Constitución Política de Chile, en la cual se asume que el Estado provee una atención igualitaria y libre a la población, al mismo tiempo que consagra un sistema de carácter mixto, es decir, público y privado. En el </a:t>
            </a:r>
            <a:r>
              <a:rPr lang="es-CL" b="1" dirty="0">
                <a:latin typeface="Arial" panose="020B0604020202020204" pitchFamily="34" charset="0"/>
                <a:cs typeface="Arial" panose="020B0604020202020204" pitchFamily="34" charset="0"/>
              </a:rPr>
              <a:t>sistema de salud privado</a:t>
            </a:r>
            <a:r>
              <a:rPr lang="es-CL" dirty="0">
                <a:latin typeface="Arial" panose="020B0604020202020204" pitchFamily="34" charset="0"/>
                <a:cs typeface="Arial" panose="020B0604020202020204" pitchFamily="34" charset="0"/>
              </a:rPr>
              <a:t> se encuentran las </a:t>
            </a:r>
            <a:r>
              <a:rPr lang="es-CL" b="1" dirty="0">
                <a:latin typeface="Arial" panose="020B0604020202020204" pitchFamily="34" charset="0"/>
                <a:cs typeface="Arial" panose="020B0604020202020204" pitchFamily="34" charset="0"/>
              </a:rPr>
              <a:t>Isapres. </a:t>
            </a:r>
            <a:r>
              <a:rPr lang="es-CL" dirty="0">
                <a:latin typeface="Arial" panose="020B0604020202020204" pitchFamily="34" charset="0"/>
                <a:cs typeface="Arial" panose="020B0604020202020204" pitchFamily="34" charset="0"/>
              </a:rPr>
              <a:t>En este artículo conoceremos </a:t>
            </a:r>
            <a:r>
              <a:rPr lang="es-CL" b="1" dirty="0">
                <a:latin typeface="Arial" panose="020B0604020202020204" pitchFamily="34" charset="0"/>
                <a:cs typeface="Arial" panose="020B0604020202020204" pitchFamily="34" charset="0"/>
              </a:rPr>
              <a:t>qué es ISAPRE</a:t>
            </a:r>
            <a:r>
              <a:rPr lang="es-CL" dirty="0">
                <a:latin typeface="Arial" panose="020B0604020202020204" pitchFamily="34" charset="0"/>
                <a:cs typeface="Arial" panose="020B0604020202020204" pitchFamily="34" charset="0"/>
              </a:rPr>
              <a:t>, </a:t>
            </a:r>
            <a:r>
              <a:rPr lang="es-CL" b="1" dirty="0">
                <a:latin typeface="Arial" panose="020B0604020202020204" pitchFamily="34" charset="0"/>
                <a:cs typeface="Arial" panose="020B0604020202020204" pitchFamily="34" charset="0"/>
              </a:rPr>
              <a:t>cómo funcionan las Isapres </a:t>
            </a:r>
            <a:r>
              <a:rPr lang="es-CL" dirty="0">
                <a:latin typeface="Arial" panose="020B0604020202020204" pitchFamily="34" charset="0"/>
                <a:cs typeface="Arial" panose="020B0604020202020204" pitchFamily="34" charset="0"/>
              </a:rPr>
              <a:t>y cuáles son las </a:t>
            </a:r>
            <a:r>
              <a:rPr lang="es-CL" b="1" dirty="0">
                <a:latin typeface="Arial" panose="020B0604020202020204" pitchFamily="34" charset="0"/>
                <a:cs typeface="Arial" panose="020B0604020202020204" pitchFamily="34" charset="0"/>
              </a:rPr>
              <a:t>Isapres</a:t>
            </a:r>
            <a:r>
              <a:rPr lang="es-CL" dirty="0">
                <a:latin typeface="Arial" panose="020B0604020202020204" pitchFamily="34" charset="0"/>
                <a:cs typeface="Arial" panose="020B0604020202020204" pitchFamily="34" charset="0"/>
              </a:rPr>
              <a:t> que existen actualmente en Chile. </a:t>
            </a:r>
          </a:p>
        </p:txBody>
      </p:sp>
    </p:spTree>
    <p:extLst>
      <p:ext uri="{BB962C8B-B14F-4D97-AF65-F5344CB8AC3E}">
        <p14:creationId xmlns:p14="http://schemas.microsoft.com/office/powerpoint/2010/main" val="54006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A236636-97CF-5548-8457-4EEC5F9B13B1}"/>
              </a:ext>
            </a:extLst>
          </p:cNvPr>
          <p:cNvSpPr/>
          <p:nvPr/>
        </p:nvSpPr>
        <p:spPr>
          <a:xfrm>
            <a:off x="754743" y="751344"/>
            <a:ext cx="7273737" cy="5078313"/>
          </a:xfrm>
          <a:prstGeom prst="rect">
            <a:avLst/>
          </a:prstGeom>
        </p:spPr>
        <p:txBody>
          <a:bodyPr wrap="square">
            <a:spAutoFit/>
          </a:bodyPr>
          <a:lstStyle/>
          <a:p>
            <a:pPr fontAlgn="base"/>
            <a:r>
              <a:rPr lang="es-CL" dirty="0">
                <a:latin typeface="Arial" panose="020B0604020202020204" pitchFamily="34" charset="0"/>
                <a:cs typeface="Arial" panose="020B0604020202020204" pitchFamily="34" charset="0"/>
              </a:rPr>
              <a:t>Qué es ISAPRE?</a:t>
            </a:r>
          </a:p>
          <a:p>
            <a:pPr fontAlgn="base"/>
            <a:endParaRPr lang="es-CL" dirty="0">
              <a:latin typeface="Arial" panose="020B0604020202020204" pitchFamily="34" charset="0"/>
              <a:cs typeface="Arial" panose="020B0604020202020204" pitchFamily="34" charset="0"/>
            </a:endParaRPr>
          </a:p>
          <a:p>
            <a:pPr fontAlgn="base"/>
            <a:endParaRPr lang="es-CL" dirty="0">
              <a:latin typeface="Arial" panose="020B0604020202020204" pitchFamily="34" charset="0"/>
              <a:cs typeface="Arial" panose="020B0604020202020204" pitchFamily="34" charset="0"/>
            </a:endParaRPr>
          </a:p>
          <a:p>
            <a:pPr fontAlgn="base"/>
            <a:r>
              <a:rPr lang="es-CL" dirty="0">
                <a:latin typeface="Arial" panose="020B0604020202020204" pitchFamily="34" charset="0"/>
                <a:cs typeface="Arial" panose="020B0604020202020204" pitchFamily="34" charset="0"/>
              </a:rPr>
              <a:t>Las </a:t>
            </a:r>
            <a:r>
              <a:rPr lang="es-CL" b="1" dirty="0">
                <a:latin typeface="Arial" panose="020B0604020202020204" pitchFamily="34" charset="0"/>
                <a:cs typeface="Arial" panose="020B0604020202020204" pitchFamily="34" charset="0"/>
              </a:rPr>
              <a:t>Instituciones de Salud Previsional </a:t>
            </a:r>
            <a:r>
              <a:rPr lang="es-CL" dirty="0">
                <a:latin typeface="Arial" panose="020B0604020202020204" pitchFamily="34" charset="0"/>
                <a:cs typeface="Arial" panose="020B0604020202020204" pitchFamily="34" charset="0"/>
              </a:rPr>
              <a:t>o </a:t>
            </a:r>
            <a:r>
              <a:rPr lang="es-CL" b="1" dirty="0">
                <a:latin typeface="Arial" panose="020B0604020202020204" pitchFamily="34" charset="0"/>
                <a:cs typeface="Arial" panose="020B0604020202020204" pitchFamily="34" charset="0"/>
              </a:rPr>
              <a:t>Isapres</a:t>
            </a:r>
            <a:r>
              <a:rPr lang="es-CL" dirty="0">
                <a:latin typeface="Arial" panose="020B0604020202020204" pitchFamily="34" charset="0"/>
                <a:cs typeface="Arial" panose="020B0604020202020204" pitchFamily="34" charset="0"/>
              </a:rPr>
              <a:t> son las entidades privadas encargadas de financiar las atenciones y beneficios de salud, así como las actividades afines o complementarias a ese fin, a las personas afiliadas, y sus cargas, que cotizan el valor del plan pactado. </a:t>
            </a:r>
          </a:p>
          <a:p>
            <a:pPr fontAlgn="base"/>
            <a:r>
              <a:rPr lang="es-CL" dirty="0">
                <a:latin typeface="Arial" panose="020B0604020202020204" pitchFamily="34" charset="0"/>
                <a:cs typeface="Arial" panose="020B0604020202020204" pitchFamily="34" charset="0"/>
              </a:rPr>
              <a:t>Las </a:t>
            </a:r>
            <a:r>
              <a:rPr lang="es-CL" b="1" dirty="0">
                <a:latin typeface="Arial" panose="020B0604020202020204" pitchFamily="34" charset="0"/>
                <a:cs typeface="Arial" panose="020B0604020202020204" pitchFamily="34" charset="0"/>
              </a:rPr>
              <a:t>Isapres </a:t>
            </a:r>
            <a:r>
              <a:rPr lang="es-CL" dirty="0">
                <a:latin typeface="Arial" panose="020B0604020202020204" pitchFamily="34" charset="0"/>
                <a:cs typeface="Arial" panose="020B0604020202020204" pitchFamily="34" charset="0"/>
              </a:rPr>
              <a:t>tienen facultades para recibir y administrar las cotizaciones obligatorias (7% del sueldo imponible) de todos los trabajadores y personas que optan por el </a:t>
            </a:r>
            <a:r>
              <a:rPr lang="es-CL" b="1" dirty="0">
                <a:latin typeface="Arial" panose="020B0604020202020204" pitchFamily="34" charset="0"/>
                <a:cs typeface="Arial" panose="020B0604020202020204" pitchFamily="34" charset="0"/>
              </a:rPr>
              <a:t>sistema de salud privado, </a:t>
            </a:r>
            <a:r>
              <a:rPr lang="es-CL" dirty="0">
                <a:latin typeface="Arial" panose="020B0604020202020204" pitchFamily="34" charset="0"/>
                <a:cs typeface="Arial" panose="020B0604020202020204" pitchFamily="34" charset="0"/>
              </a:rPr>
              <a:t>en lugar del sistema estatal de salud, </a:t>
            </a:r>
            <a:r>
              <a:rPr lang="es-CL"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FONASA</a:t>
            </a:r>
            <a:r>
              <a:rPr lang="es-CL" b="1" dirty="0">
                <a:latin typeface="Arial" panose="020B0604020202020204" pitchFamily="34" charset="0"/>
                <a:cs typeface="Arial" panose="020B0604020202020204" pitchFamily="34" charset="0"/>
              </a:rPr>
              <a:t>. </a:t>
            </a:r>
            <a:endParaRPr lang="es-CL" dirty="0">
              <a:latin typeface="Arial" panose="020B0604020202020204" pitchFamily="34" charset="0"/>
              <a:cs typeface="Arial" panose="020B0604020202020204" pitchFamily="34" charset="0"/>
            </a:endParaRPr>
          </a:p>
          <a:p>
            <a:pPr fontAlgn="base"/>
            <a:r>
              <a:rPr lang="es-CL" dirty="0">
                <a:latin typeface="Arial" panose="020B0604020202020204" pitchFamily="34" charset="0"/>
                <a:cs typeface="Arial" panose="020B0604020202020204" pitchFamily="34" charset="0"/>
              </a:rPr>
              <a:t>Las </a:t>
            </a:r>
            <a:r>
              <a:rPr lang="es-CL" b="1" dirty="0">
                <a:latin typeface="Arial" panose="020B0604020202020204" pitchFamily="34" charset="0"/>
                <a:cs typeface="Arial" panose="020B0604020202020204" pitchFamily="34" charset="0"/>
              </a:rPr>
              <a:t>Isapres </a:t>
            </a:r>
            <a:r>
              <a:rPr lang="es-CL" dirty="0">
                <a:latin typeface="Arial" panose="020B0604020202020204" pitchFamily="34" charset="0"/>
                <a:cs typeface="Arial" panose="020B0604020202020204" pitchFamily="34" charset="0"/>
              </a:rPr>
              <a:t>fueron creadas en 1981, en virtud de la dictación del DFL Nº3 del Ministerio de Salud y, desde el año 2005, son supervisadas por la Superintendencia de Salud. Prestan servicios de financiamiento de salud en torno a un 20% de chilenos y permitieron al país la expansión de la actividad médica privada y el auge de la inversión en clínicas, centros médicos y laboratorios. </a:t>
            </a:r>
            <a:endParaRPr lang="es-CL"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065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D654A64-946F-174E-9650-BC8448708635}"/>
              </a:ext>
            </a:extLst>
          </p:cNvPr>
          <p:cNvSpPr/>
          <p:nvPr/>
        </p:nvSpPr>
        <p:spPr>
          <a:xfrm>
            <a:off x="711201" y="1338053"/>
            <a:ext cx="6021100" cy="3477875"/>
          </a:xfrm>
          <a:prstGeom prst="rect">
            <a:avLst/>
          </a:prstGeom>
        </p:spPr>
        <p:txBody>
          <a:bodyPr wrap="square">
            <a:spAutoFit/>
          </a:bodyPr>
          <a:lstStyle/>
          <a:p>
            <a:pPr fontAlgn="base"/>
            <a:r>
              <a:rPr lang="es-CL" sz="2000" dirty="0">
                <a:latin typeface="Arial" panose="020B0604020202020204" pitchFamily="34" charset="0"/>
                <a:cs typeface="Arial" panose="020B0604020202020204" pitchFamily="34" charset="0"/>
              </a:rPr>
              <a:t>Existen dos </a:t>
            </a:r>
            <a:r>
              <a:rPr lang="es-CL" sz="2000" b="1" dirty="0">
                <a:latin typeface="Arial" panose="020B0604020202020204" pitchFamily="34" charset="0"/>
                <a:cs typeface="Arial" panose="020B0604020202020204" pitchFamily="34" charset="0"/>
              </a:rPr>
              <a:t>tipos de Isapres</a:t>
            </a:r>
            <a:r>
              <a:rPr lang="es-CL" sz="2000" dirty="0">
                <a:latin typeface="Arial" panose="020B0604020202020204" pitchFamily="34" charset="0"/>
                <a:cs typeface="Arial" panose="020B0604020202020204" pitchFamily="34" charset="0"/>
              </a:rPr>
              <a:t>: abiertas y cerradas. </a:t>
            </a:r>
          </a:p>
          <a:p>
            <a:pPr fontAlgn="base"/>
            <a:endParaRPr lang="es-CL" sz="2000"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es-CL" sz="2000" b="1" dirty="0">
                <a:latin typeface="Arial" panose="020B0604020202020204" pitchFamily="34" charset="0"/>
                <a:cs typeface="Arial" panose="020B0604020202020204" pitchFamily="34" charset="0"/>
              </a:rPr>
              <a:t>Isapres abiertas</a:t>
            </a:r>
            <a:r>
              <a:rPr lang="es-CL" sz="2000" dirty="0">
                <a:latin typeface="Arial" panose="020B0604020202020204" pitchFamily="34" charset="0"/>
                <a:cs typeface="Arial" panose="020B0604020202020204" pitchFamily="34" charset="0"/>
              </a:rPr>
              <a:t>: ofrecen sus servicios a cualquier trabajador o persona que quiera afiliarse voluntariamente y a sus familiares. La afiliación y planes de salud son de oferta pública. </a:t>
            </a:r>
          </a:p>
          <a:p>
            <a:pPr fontAlgn="base"/>
            <a:endParaRPr lang="es-CL" sz="2000"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es-CL" sz="2000" b="1" dirty="0">
                <a:latin typeface="Arial" panose="020B0604020202020204" pitchFamily="34" charset="0"/>
                <a:cs typeface="Arial" panose="020B0604020202020204" pitchFamily="34" charset="0"/>
              </a:rPr>
              <a:t>Isapres cerradas: </a:t>
            </a:r>
            <a:r>
              <a:rPr lang="es-CL" sz="2000" dirty="0">
                <a:latin typeface="Arial" panose="020B0604020202020204" pitchFamily="34" charset="0"/>
                <a:cs typeface="Arial" panose="020B0604020202020204" pitchFamily="34" charset="0"/>
              </a:rPr>
              <a:t>prestan servicios a una empresa particular o a un grupo de empresas, de forma que solo los trabajadores y sus familiares pueden afiliarse a estas instituciones. </a:t>
            </a:r>
            <a:endParaRPr lang="es-CL"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142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48AC32-F0D5-ED4F-8A8B-B4A59F9ECCDE}"/>
              </a:ext>
            </a:extLst>
          </p:cNvPr>
          <p:cNvSpPr/>
          <p:nvPr/>
        </p:nvSpPr>
        <p:spPr>
          <a:xfrm>
            <a:off x="667657" y="1305342"/>
            <a:ext cx="6352683" cy="5016758"/>
          </a:xfrm>
          <a:prstGeom prst="rect">
            <a:avLst/>
          </a:prstGeom>
        </p:spPr>
        <p:txBody>
          <a:bodyPr wrap="square">
            <a:spAutoFit/>
          </a:bodyPr>
          <a:lstStyle/>
          <a:p>
            <a:pPr fontAlgn="base"/>
            <a:r>
              <a:rPr lang="es-CL" sz="2000" dirty="0">
                <a:latin typeface="Arial" panose="020B0604020202020204" pitchFamily="34" charset="0"/>
                <a:cs typeface="Arial" panose="020B0604020202020204" pitchFamily="34" charset="0"/>
              </a:rPr>
              <a:t>¿Cómo funcionan las Isapres?</a:t>
            </a:r>
          </a:p>
          <a:p>
            <a:pPr fontAlgn="base"/>
            <a:endParaRPr lang="es-CL" sz="2000" dirty="0">
              <a:solidFill>
                <a:srgbClr val="000000"/>
              </a:solidFill>
              <a:latin typeface="Arial" panose="020B0604020202020204" pitchFamily="34" charset="0"/>
              <a:cs typeface="Arial" panose="020B0604020202020204" pitchFamily="34" charset="0"/>
            </a:endParaRPr>
          </a:p>
          <a:p>
            <a:pPr fontAlgn="base"/>
            <a:r>
              <a:rPr lang="es-CL" sz="2000" dirty="0">
                <a:latin typeface="Arial" panose="020B0604020202020204" pitchFamily="34" charset="0"/>
                <a:cs typeface="Arial" panose="020B0604020202020204" pitchFamily="34" charset="0"/>
              </a:rPr>
              <a:t>Las </a:t>
            </a:r>
            <a:r>
              <a:rPr lang="es-CL" sz="2000" b="1" dirty="0">
                <a:latin typeface="Arial" panose="020B0604020202020204" pitchFamily="34" charset="0"/>
                <a:cs typeface="Arial" panose="020B0604020202020204" pitchFamily="34" charset="0"/>
              </a:rPr>
              <a:t>Isapres</a:t>
            </a:r>
            <a:r>
              <a:rPr lang="es-CL" sz="2000" dirty="0">
                <a:latin typeface="Arial" panose="020B0604020202020204" pitchFamily="34" charset="0"/>
                <a:cs typeface="Arial" panose="020B0604020202020204" pitchFamily="34" charset="0"/>
              </a:rPr>
              <a:t> funcionan en base a un esquema de seguros, los cuales están facultados para recibir y administrar la cotización obligatoria de salud, esto es, un 7% de la remuneración imponible de trabajdores y personas afiliados a este sistema. </a:t>
            </a:r>
          </a:p>
          <a:p>
            <a:pPr fontAlgn="base"/>
            <a:r>
              <a:rPr lang="es-CL" sz="2000" dirty="0">
                <a:latin typeface="Arial" panose="020B0604020202020204" pitchFamily="34" charset="0"/>
                <a:cs typeface="Arial" panose="020B0604020202020204" pitchFamily="34" charset="0"/>
              </a:rPr>
              <a:t>La prima del contrato de la </a:t>
            </a:r>
            <a:r>
              <a:rPr lang="es-CL" sz="2000" b="1" dirty="0">
                <a:latin typeface="Arial" panose="020B0604020202020204" pitchFamily="34" charset="0"/>
                <a:cs typeface="Arial" panose="020B0604020202020204" pitchFamily="34" charset="0"/>
              </a:rPr>
              <a:t>Isapre</a:t>
            </a:r>
            <a:r>
              <a:rPr lang="es-CL" sz="2000" dirty="0">
                <a:latin typeface="Arial" panose="020B0604020202020204" pitchFamily="34" charset="0"/>
                <a:cs typeface="Arial" panose="020B0604020202020204" pitchFamily="34" charset="0"/>
              </a:rPr>
              <a:t>, es decir, la cantidad periódica que pagas por pertenecer a la misma, se determina en función de la edad, el sexo y el riesgo del cotizante. Además, los cotizantes pueden adherir a beneficiarios: hijos hasta los 18 años de edad y/o cargas médicas (cualquier beneficiario que el cotizante quiera agregar). </a:t>
            </a:r>
          </a:p>
          <a:p>
            <a:pPr fontAlgn="base"/>
            <a:r>
              <a:rPr lang="es-CL" sz="2000" dirty="0">
                <a:latin typeface="Arial" panose="020B0604020202020204" pitchFamily="34" charset="0"/>
                <a:cs typeface="Arial" panose="020B0604020202020204" pitchFamily="34" charset="0"/>
              </a:rPr>
              <a:t>A cargo de estas cotizaciones, las </a:t>
            </a:r>
            <a:r>
              <a:rPr lang="es-CL" sz="2000" b="1" dirty="0">
                <a:latin typeface="Arial" panose="020B0604020202020204" pitchFamily="34" charset="0"/>
                <a:cs typeface="Arial" panose="020B0604020202020204" pitchFamily="34" charset="0"/>
              </a:rPr>
              <a:t>Isapres</a:t>
            </a:r>
            <a:r>
              <a:rPr lang="es-CL" sz="2000" dirty="0">
                <a:latin typeface="Arial" panose="020B0604020202020204" pitchFamily="34" charset="0"/>
                <a:cs typeface="Arial" panose="020B0604020202020204" pitchFamily="34" charset="0"/>
              </a:rPr>
              <a:t> financian prestaciones de salud y el pago de licencias médicas. </a:t>
            </a:r>
            <a:endParaRPr lang="es-CL"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098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B23BCA8-918B-484F-A279-234022C4E27D}"/>
              </a:ext>
            </a:extLst>
          </p:cNvPr>
          <p:cNvSpPr/>
          <p:nvPr/>
        </p:nvSpPr>
        <p:spPr>
          <a:xfrm>
            <a:off x="251400" y="363915"/>
            <a:ext cx="5099485" cy="6494085"/>
          </a:xfrm>
          <a:prstGeom prst="rect">
            <a:avLst/>
          </a:prstGeom>
        </p:spPr>
        <p:txBody>
          <a:bodyPr wrap="square">
            <a:spAutoFit/>
          </a:bodyPr>
          <a:lstStyle/>
          <a:p>
            <a:pPr fontAlgn="base"/>
            <a:r>
              <a:rPr lang="es-CL" sz="2000" dirty="0">
                <a:latin typeface="Arial" panose="020B0604020202020204" pitchFamily="34" charset="0"/>
                <a:cs typeface="Arial" panose="020B0604020202020204" pitchFamily="34" charset="0"/>
              </a:rPr>
              <a:t>Listado de Isapres en Chile</a:t>
            </a:r>
          </a:p>
          <a:p>
            <a:pPr fontAlgn="base"/>
            <a:endParaRPr lang="es-CL" sz="2000" dirty="0">
              <a:latin typeface="Arial" panose="020B0604020202020204" pitchFamily="34" charset="0"/>
              <a:cs typeface="Arial" panose="020B0604020202020204" pitchFamily="34" charset="0"/>
            </a:endParaRPr>
          </a:p>
          <a:p>
            <a:pPr fontAlgn="base"/>
            <a:r>
              <a:rPr lang="es-CL" sz="2000" dirty="0">
                <a:latin typeface="Arial" panose="020B0604020202020204" pitchFamily="34" charset="0"/>
                <a:cs typeface="Arial" panose="020B0604020202020204" pitchFamily="34" charset="0"/>
              </a:rPr>
              <a:t>Las Instituciones de Salud Previsional (ISAPRE) son un sistema privado de seguros de salud, actualmente conformado por doce Aseguradoras (seis abiertas y seis cerradas).</a:t>
            </a:r>
          </a:p>
          <a:p>
            <a:pPr fontAlgn="base"/>
            <a:r>
              <a:rPr lang="es-CL" sz="2000" dirty="0">
                <a:latin typeface="Arial" panose="020B0604020202020204" pitchFamily="34" charset="0"/>
                <a:cs typeface="Arial" panose="020B0604020202020204" pitchFamily="34" charset="0"/>
              </a:rPr>
              <a:t>A continuación, mostramos un listado de las </a:t>
            </a:r>
            <a:r>
              <a:rPr lang="es-CL" sz="2000" b="1" dirty="0">
                <a:latin typeface="Arial" panose="020B0604020202020204" pitchFamily="34" charset="0"/>
                <a:cs typeface="Arial" panose="020B0604020202020204" pitchFamily="34" charset="0"/>
              </a:rPr>
              <a:t>Isapres </a:t>
            </a:r>
            <a:r>
              <a:rPr lang="es-CL" sz="2000" dirty="0">
                <a:latin typeface="Arial" panose="020B0604020202020204" pitchFamily="34" charset="0"/>
                <a:cs typeface="Arial" panose="020B0604020202020204" pitchFamily="34" charset="0"/>
              </a:rPr>
              <a:t>que existen actualmente en Chile, distinguiendo entre las </a:t>
            </a:r>
            <a:r>
              <a:rPr lang="es-CL" sz="2000" b="1" dirty="0">
                <a:latin typeface="Arial" panose="020B0604020202020204" pitchFamily="34" charset="0"/>
                <a:cs typeface="Arial" panose="020B0604020202020204" pitchFamily="34" charset="0"/>
              </a:rPr>
              <a:t>isapres abiertas y cerradas. </a:t>
            </a:r>
            <a:endParaRPr lang="es-CL" sz="2000" dirty="0">
              <a:latin typeface="Arial" panose="020B0604020202020204" pitchFamily="34" charset="0"/>
              <a:cs typeface="Arial" panose="020B0604020202020204" pitchFamily="34" charset="0"/>
            </a:endParaRPr>
          </a:p>
          <a:p>
            <a:pPr fontAlgn="base"/>
            <a:r>
              <a:rPr lang="es-CL" sz="2000" dirty="0">
                <a:latin typeface="Arial" panose="020B0604020202020204" pitchFamily="34" charset="0"/>
                <a:cs typeface="Arial" panose="020B0604020202020204" pitchFamily="34" charset="0"/>
              </a:rPr>
              <a:t>Estas son las </a:t>
            </a:r>
            <a:r>
              <a:rPr lang="es-CL" sz="2000" b="1" dirty="0">
                <a:latin typeface="Arial" panose="020B0604020202020204" pitchFamily="34" charset="0"/>
                <a:cs typeface="Arial" panose="020B0604020202020204" pitchFamily="34" charset="0"/>
              </a:rPr>
              <a:t>Isapres Abiertas </a:t>
            </a:r>
            <a:r>
              <a:rPr lang="es-CL" sz="2000" dirty="0">
                <a:latin typeface="Arial" panose="020B0604020202020204" pitchFamily="34" charset="0"/>
                <a:cs typeface="Arial" panose="020B0604020202020204" pitchFamily="34" charset="0"/>
              </a:rPr>
              <a:t>que existen actualmente en Chile:</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Isapre Banmédica</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Isapre Consalud</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Isapre Colmena</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Isapre CruzBlanca</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Isapre Nueva Masvida</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Isapre Vida Tres</a:t>
            </a:r>
          </a:p>
          <a:p>
            <a:br>
              <a:rPr lang="es-CL" dirty="0"/>
            </a:br>
            <a:endParaRPr lang="es-CL" dirty="0"/>
          </a:p>
        </p:txBody>
      </p:sp>
      <p:pic>
        <p:nvPicPr>
          <p:cNvPr id="3" name="Imagen 2">
            <a:extLst>
              <a:ext uri="{FF2B5EF4-FFF2-40B4-BE49-F238E27FC236}">
                <a16:creationId xmlns:a16="http://schemas.microsoft.com/office/drawing/2014/main" id="{C555E9C8-4370-7E40-BD44-8AD0CF8C07DE}"/>
              </a:ext>
            </a:extLst>
          </p:cNvPr>
          <p:cNvPicPr>
            <a:picLocks noChangeAspect="1"/>
          </p:cNvPicPr>
          <p:nvPr/>
        </p:nvPicPr>
        <p:blipFill>
          <a:blip r:embed="rId2"/>
          <a:stretch>
            <a:fillRect/>
          </a:stretch>
        </p:blipFill>
        <p:spPr>
          <a:xfrm>
            <a:off x="4499990" y="4077090"/>
            <a:ext cx="4320600" cy="2695081"/>
          </a:xfrm>
          <a:prstGeom prst="rect">
            <a:avLst/>
          </a:prstGeom>
        </p:spPr>
      </p:pic>
    </p:spTree>
    <p:extLst>
      <p:ext uri="{BB962C8B-B14F-4D97-AF65-F5344CB8AC3E}">
        <p14:creationId xmlns:p14="http://schemas.microsoft.com/office/powerpoint/2010/main" val="453825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FE58A42-E316-E248-81A5-413C9E103CB2}"/>
              </a:ext>
            </a:extLst>
          </p:cNvPr>
          <p:cNvSpPr/>
          <p:nvPr/>
        </p:nvSpPr>
        <p:spPr>
          <a:xfrm>
            <a:off x="323410" y="404580"/>
            <a:ext cx="4567508" cy="5909310"/>
          </a:xfrm>
          <a:prstGeom prst="rect">
            <a:avLst/>
          </a:prstGeom>
        </p:spPr>
        <p:txBody>
          <a:bodyPr wrap="square">
            <a:spAutoFit/>
          </a:bodyPr>
          <a:lstStyle/>
          <a:p>
            <a:pPr fontAlgn="base"/>
            <a:r>
              <a:rPr lang="es-CL" dirty="0">
                <a:latin typeface="Arial" panose="020B0604020202020204" pitchFamily="34" charset="0"/>
                <a:cs typeface="Arial" panose="020B0604020202020204" pitchFamily="34" charset="0"/>
              </a:rPr>
              <a:t>Este es el listado de </a:t>
            </a:r>
            <a:r>
              <a:rPr lang="es-CL" b="1" dirty="0">
                <a:latin typeface="Arial" panose="020B0604020202020204" pitchFamily="34" charset="0"/>
                <a:cs typeface="Arial" panose="020B0604020202020204" pitchFamily="34" charset="0"/>
              </a:rPr>
              <a:t>Isapres Cerradas </a:t>
            </a:r>
            <a:r>
              <a:rPr lang="es-CL" dirty="0">
                <a:latin typeface="Arial" panose="020B0604020202020204" pitchFamily="34" charset="0"/>
                <a:cs typeface="Arial" panose="020B0604020202020204" pitchFamily="34" charset="0"/>
              </a:rPr>
              <a:t>que existen actualmente en Chile:</a:t>
            </a:r>
          </a:p>
          <a:p>
            <a:pPr fontAlgn="base"/>
            <a:endParaRPr lang="es-CL"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es-CL" dirty="0">
                <a:latin typeface="Arial" panose="020B0604020202020204" pitchFamily="34" charset="0"/>
                <a:cs typeface="Arial" panose="020B0604020202020204" pitchFamily="34" charset="0"/>
              </a:rPr>
              <a:t>Isapre Chuquicamata</a:t>
            </a:r>
          </a:p>
          <a:p>
            <a:pPr fontAlgn="base">
              <a:buFont typeface="Arial" panose="020B0604020202020204" pitchFamily="34" charset="0"/>
              <a:buChar char="•"/>
            </a:pPr>
            <a:r>
              <a:rPr lang="es-CL" dirty="0">
                <a:latin typeface="Arial" panose="020B0604020202020204" pitchFamily="34" charset="0"/>
                <a:cs typeface="Arial" panose="020B0604020202020204" pitchFamily="34" charset="0"/>
              </a:rPr>
              <a:t>Isapre Fundación BancoEstado</a:t>
            </a:r>
          </a:p>
          <a:p>
            <a:pPr fontAlgn="base">
              <a:buFont typeface="Arial" panose="020B0604020202020204" pitchFamily="34" charset="0"/>
              <a:buChar char="•"/>
            </a:pPr>
            <a:r>
              <a:rPr lang="es-CL" dirty="0">
                <a:latin typeface="Arial" panose="020B0604020202020204" pitchFamily="34" charset="0"/>
                <a:cs typeface="Arial" panose="020B0604020202020204" pitchFamily="34" charset="0"/>
              </a:rPr>
              <a:t>Isapre Fusat</a:t>
            </a:r>
          </a:p>
          <a:p>
            <a:pPr fontAlgn="base">
              <a:buFont typeface="Arial" panose="020B0604020202020204" pitchFamily="34" charset="0"/>
              <a:buChar char="•"/>
            </a:pPr>
            <a:r>
              <a:rPr lang="es-CL" dirty="0">
                <a:latin typeface="Arial" panose="020B0604020202020204" pitchFamily="34" charset="0"/>
                <a:cs typeface="Arial" panose="020B0604020202020204" pitchFamily="34" charset="0"/>
              </a:rPr>
              <a:t>Isapre Ríoblanco</a:t>
            </a:r>
          </a:p>
          <a:p>
            <a:pPr fontAlgn="base">
              <a:buFont typeface="Arial" panose="020B0604020202020204" pitchFamily="34" charset="0"/>
              <a:buChar char="•"/>
            </a:pPr>
            <a:r>
              <a:rPr lang="es-CL" dirty="0">
                <a:latin typeface="Arial" panose="020B0604020202020204" pitchFamily="34" charset="0"/>
                <a:cs typeface="Arial" panose="020B0604020202020204" pitchFamily="34" charset="0"/>
              </a:rPr>
              <a:t>Isapre SanLorenzo </a:t>
            </a:r>
          </a:p>
          <a:p>
            <a:pPr fontAlgn="base">
              <a:buFont typeface="Arial" panose="020B0604020202020204" pitchFamily="34" charset="0"/>
              <a:buChar char="•"/>
            </a:pPr>
            <a:r>
              <a:rPr lang="es-CL" dirty="0">
                <a:latin typeface="Arial" panose="020B0604020202020204" pitchFamily="34" charset="0"/>
                <a:cs typeface="Arial" panose="020B0604020202020204" pitchFamily="34" charset="0"/>
              </a:rPr>
              <a:t>Isapre Cruz del Norte</a:t>
            </a:r>
          </a:p>
          <a:p>
            <a:pPr fontAlgn="base"/>
            <a:r>
              <a:rPr lang="es-CL" dirty="0">
                <a:latin typeface="Arial" panose="020B0604020202020204" pitchFamily="34" charset="0"/>
                <a:cs typeface="Arial" panose="020B0604020202020204" pitchFamily="34" charset="0"/>
              </a:rPr>
              <a:t> </a:t>
            </a:r>
          </a:p>
          <a:p>
            <a:pPr fontAlgn="base"/>
            <a:r>
              <a:rPr lang="es-CL" dirty="0">
                <a:latin typeface="Arial" panose="020B0604020202020204" pitchFamily="34" charset="0"/>
                <a:cs typeface="Arial" panose="020B0604020202020204" pitchFamily="34" charset="0"/>
              </a:rPr>
              <a:t>Como puedes apreciar, el listado de Isapres y de planes que ofrecen cada una de ellas es muy amplio, por lo que te recomendamos que compares entre las diversas alternativas para elegir aquella que más se adapte a tus necesidades. Para ello, existen comparadores gratuitos como </a:t>
            </a:r>
            <a:r>
              <a:rPr lang="es-CL"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Queplan.cl</a:t>
            </a:r>
            <a:r>
              <a:rPr lang="es-CL" dirty="0">
                <a:latin typeface="Arial" panose="020B0604020202020204" pitchFamily="34" charset="0"/>
                <a:cs typeface="Arial" panose="020B0604020202020204" pitchFamily="34" charset="0"/>
              </a:rPr>
              <a:t>, en el que puedes ingresar tu perfil y te mostrará diferentes opciones de planes de Isapres:</a:t>
            </a:r>
            <a:endParaRPr lang="es-CL" b="0" i="0" dirty="0">
              <a:effectLst/>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FA7DCA42-021E-7A4C-84A8-193117CFE76D}"/>
              </a:ext>
            </a:extLst>
          </p:cNvPr>
          <p:cNvPicPr>
            <a:picLocks noChangeAspect="1"/>
          </p:cNvPicPr>
          <p:nvPr/>
        </p:nvPicPr>
        <p:blipFill>
          <a:blip r:embed="rId3"/>
          <a:stretch>
            <a:fillRect/>
          </a:stretch>
        </p:blipFill>
        <p:spPr>
          <a:xfrm>
            <a:off x="4890918" y="1340710"/>
            <a:ext cx="4320600" cy="5152571"/>
          </a:xfrm>
          <a:prstGeom prst="rect">
            <a:avLst/>
          </a:prstGeom>
        </p:spPr>
      </p:pic>
    </p:spTree>
    <p:extLst>
      <p:ext uri="{BB962C8B-B14F-4D97-AF65-F5344CB8AC3E}">
        <p14:creationId xmlns:p14="http://schemas.microsoft.com/office/powerpoint/2010/main" val="132437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10C7BC5-5A56-8C4E-BD38-AED4E8499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0562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AA1813-3975-064C-AA5A-8D11287D9539}"/>
              </a:ext>
            </a:extLst>
          </p:cNvPr>
          <p:cNvSpPr/>
          <p:nvPr/>
        </p:nvSpPr>
        <p:spPr>
          <a:xfrm>
            <a:off x="610618" y="456363"/>
            <a:ext cx="8387232"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Caja de compensación </a:t>
            </a:r>
          </a:p>
        </p:txBody>
      </p:sp>
      <p:sp>
        <p:nvSpPr>
          <p:cNvPr id="3" name="Rectángulo 2">
            <a:extLst>
              <a:ext uri="{FF2B5EF4-FFF2-40B4-BE49-F238E27FC236}">
                <a16:creationId xmlns:a16="http://schemas.microsoft.com/office/drawing/2014/main" id="{3FB8D91A-2224-FA44-A897-F00F0717DAD4}"/>
              </a:ext>
            </a:extLst>
          </p:cNvPr>
          <p:cNvSpPr/>
          <p:nvPr/>
        </p:nvSpPr>
        <p:spPr>
          <a:xfrm>
            <a:off x="537543" y="2145437"/>
            <a:ext cx="7778977" cy="1631216"/>
          </a:xfrm>
          <a:prstGeom prst="rect">
            <a:avLst/>
          </a:prstGeom>
        </p:spPr>
        <p:txBody>
          <a:bodyPr wrap="square">
            <a:spAutoFit/>
          </a:bodyPr>
          <a:lstStyle/>
          <a:p>
            <a:r>
              <a:rPr lang="es-CL" sz="2000" dirty="0">
                <a:latin typeface="Arial" panose="020B0604020202020204" pitchFamily="34" charset="0"/>
                <a:cs typeface="Arial" panose="020B0604020202020204" pitchFamily="34" charset="0"/>
              </a:rPr>
              <a:t>Las </a:t>
            </a:r>
            <a:r>
              <a:rPr lang="es-CL" sz="2000" b="1" dirty="0">
                <a:latin typeface="Arial" panose="020B0604020202020204" pitchFamily="34" charset="0"/>
                <a:cs typeface="Arial" panose="020B0604020202020204" pitchFamily="34" charset="0"/>
              </a:rPr>
              <a:t>cajas de compensación</a:t>
            </a:r>
            <a:r>
              <a:rPr lang="es-CL" sz="2000" dirty="0">
                <a:latin typeface="Arial" panose="020B0604020202020204" pitchFamily="34" charset="0"/>
                <a:cs typeface="Arial" panose="020B0604020202020204" pitchFamily="34" charset="0"/>
              </a:rPr>
              <a:t> son entidades privadas que se encargan de administrar las prestaciones de la seguridad social. Las cajas de compensación se encargan directamente de pagar varios beneficios y subsidios, además de otorgar créditos sociales y otras prestaciones a sus afiliados.</a:t>
            </a:r>
          </a:p>
        </p:txBody>
      </p:sp>
      <p:sp>
        <p:nvSpPr>
          <p:cNvPr id="4" name="Rectángulo 3">
            <a:extLst>
              <a:ext uri="{FF2B5EF4-FFF2-40B4-BE49-F238E27FC236}">
                <a16:creationId xmlns:a16="http://schemas.microsoft.com/office/drawing/2014/main" id="{11401FC6-EF36-554A-8942-92A578F74424}"/>
              </a:ext>
            </a:extLst>
          </p:cNvPr>
          <p:cNvSpPr/>
          <p:nvPr/>
        </p:nvSpPr>
        <p:spPr>
          <a:xfrm>
            <a:off x="610618" y="4219753"/>
            <a:ext cx="7705902" cy="2185214"/>
          </a:xfrm>
          <a:prstGeom prst="rect">
            <a:avLst/>
          </a:prstGeom>
        </p:spPr>
        <p:txBody>
          <a:bodyPr wrap="square">
            <a:spAutoFit/>
          </a:bodyPr>
          <a:lstStyle/>
          <a:p>
            <a:pPr fontAlgn="base"/>
            <a:r>
              <a:rPr lang="es-CL" sz="2000" dirty="0">
                <a:latin typeface="Arial" panose="020B0604020202020204" pitchFamily="34" charset="0"/>
                <a:cs typeface="Arial" panose="020B0604020202020204" pitchFamily="34" charset="0"/>
              </a:rPr>
              <a:t>Como hemos comentado, la principal función de las cajas de compensación familiar (CCAF) es administrar dos tipos de prestaciones de la seguridad social:</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Prestaciones legales</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Prestaciones de bienes social</a:t>
            </a:r>
          </a:p>
          <a:p>
            <a:pPr fontAlgn="base"/>
            <a:br>
              <a:rPr lang="es-CL" dirty="0"/>
            </a:br>
            <a:endParaRPr lang="es-CL" dirty="0">
              <a:effectLst/>
            </a:endParaRPr>
          </a:p>
        </p:txBody>
      </p:sp>
    </p:spTree>
    <p:extLst>
      <p:ext uri="{BB962C8B-B14F-4D97-AF65-F5344CB8AC3E}">
        <p14:creationId xmlns:p14="http://schemas.microsoft.com/office/powerpoint/2010/main" val="2600478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9C792D3-B239-3B43-87F5-6517AA3D328B}"/>
              </a:ext>
            </a:extLst>
          </p:cNvPr>
          <p:cNvSpPr/>
          <p:nvPr/>
        </p:nvSpPr>
        <p:spPr>
          <a:xfrm>
            <a:off x="754743" y="989710"/>
            <a:ext cx="6096000" cy="2862322"/>
          </a:xfrm>
          <a:prstGeom prst="rect">
            <a:avLst/>
          </a:prstGeom>
        </p:spPr>
        <p:txBody>
          <a:bodyPr>
            <a:spAutoFit/>
          </a:bodyPr>
          <a:lstStyle/>
          <a:p>
            <a:pPr fontAlgn="base"/>
            <a:r>
              <a:rPr lang="es-CL" sz="2000" dirty="0">
                <a:latin typeface="Arial" panose="020B0604020202020204" pitchFamily="34" charset="0"/>
                <a:cs typeface="Arial" panose="020B0604020202020204" pitchFamily="34" charset="0"/>
              </a:rPr>
              <a:t>¿Cuantas cajas de compensación hay en Chile?</a:t>
            </a:r>
          </a:p>
          <a:p>
            <a:pPr fontAlgn="base"/>
            <a:br>
              <a:rPr lang="es-CL" sz="2000" dirty="0">
                <a:latin typeface="Arial" panose="020B0604020202020204" pitchFamily="34" charset="0"/>
                <a:cs typeface="Arial" panose="020B0604020202020204" pitchFamily="34" charset="0"/>
              </a:rPr>
            </a:br>
            <a:r>
              <a:rPr lang="es-CL" sz="2000" dirty="0">
                <a:latin typeface="Arial" panose="020B0604020202020204" pitchFamily="34" charset="0"/>
                <a:cs typeface="Arial" panose="020B0604020202020204" pitchFamily="34" charset="0"/>
              </a:rPr>
              <a:t>Actualmente hay </a:t>
            </a:r>
            <a:r>
              <a:rPr lang="es-CL" sz="2000" b="1" dirty="0">
                <a:latin typeface="Arial" panose="020B0604020202020204" pitchFamily="34" charset="0"/>
                <a:cs typeface="Arial" panose="020B0604020202020204" pitchFamily="34" charset="0"/>
              </a:rPr>
              <a:t>cinco cajas de compensación</a:t>
            </a:r>
            <a:r>
              <a:rPr lang="es-CL" sz="2000" dirty="0">
                <a:latin typeface="Arial" panose="020B0604020202020204" pitchFamily="34" charset="0"/>
                <a:cs typeface="Arial" panose="020B0604020202020204" pitchFamily="34" charset="0"/>
              </a:rPr>
              <a:t> en Chile:</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CCAF Los Andes</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CCAF La Araucana</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CCAF Los Héroes</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CCAF 18 de Septiembre</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CCAF Gabriela Mistral</a:t>
            </a:r>
            <a:endParaRPr lang="es-CL" sz="2000" b="0" i="0" dirty="0">
              <a:effectLst/>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FADE8B87-A8BE-CD4A-A75D-F93E7D9440AE}"/>
              </a:ext>
            </a:extLst>
          </p:cNvPr>
          <p:cNvPicPr>
            <a:picLocks noChangeAspect="1"/>
          </p:cNvPicPr>
          <p:nvPr/>
        </p:nvPicPr>
        <p:blipFill>
          <a:blip r:embed="rId2"/>
          <a:stretch>
            <a:fillRect/>
          </a:stretch>
        </p:blipFill>
        <p:spPr>
          <a:xfrm>
            <a:off x="3995920" y="3429000"/>
            <a:ext cx="5040700" cy="3033648"/>
          </a:xfrm>
          <a:prstGeom prst="rect">
            <a:avLst/>
          </a:prstGeom>
        </p:spPr>
      </p:pic>
    </p:spTree>
    <p:extLst>
      <p:ext uri="{BB962C8B-B14F-4D97-AF65-F5344CB8AC3E}">
        <p14:creationId xmlns:p14="http://schemas.microsoft.com/office/powerpoint/2010/main" val="1344877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BB3FE49-6FA0-B947-98DA-716EE855130C}"/>
              </a:ext>
            </a:extLst>
          </p:cNvPr>
          <p:cNvSpPr/>
          <p:nvPr/>
        </p:nvSpPr>
        <p:spPr>
          <a:xfrm>
            <a:off x="377373" y="704840"/>
            <a:ext cx="3834577" cy="5632311"/>
          </a:xfrm>
          <a:prstGeom prst="rect">
            <a:avLst/>
          </a:prstGeom>
        </p:spPr>
        <p:txBody>
          <a:bodyPr wrap="square">
            <a:spAutoFit/>
          </a:bodyPr>
          <a:lstStyle/>
          <a:p>
            <a:pPr fontAlgn="base"/>
            <a:r>
              <a:rPr lang="es-CL" sz="2000" dirty="0">
                <a:latin typeface="Arial" panose="020B0604020202020204" pitchFamily="34" charset="0"/>
                <a:cs typeface="Arial" panose="020B0604020202020204" pitchFamily="34" charset="0"/>
              </a:rPr>
              <a:t>¿Qué beneficios pagan las cajas de compensación?</a:t>
            </a:r>
          </a:p>
          <a:p>
            <a:pPr fontAlgn="base"/>
            <a:r>
              <a:rPr lang="es-CL" sz="2000" dirty="0">
                <a:latin typeface="Arial" panose="020B0604020202020204" pitchFamily="34" charset="0"/>
                <a:cs typeface="Arial" panose="020B0604020202020204" pitchFamily="34" charset="0"/>
              </a:rPr>
              <a:t> </a:t>
            </a:r>
            <a:br>
              <a:rPr lang="es-CL" sz="2000" dirty="0">
                <a:latin typeface="Arial" panose="020B0604020202020204" pitchFamily="34" charset="0"/>
                <a:cs typeface="Arial" panose="020B0604020202020204" pitchFamily="34" charset="0"/>
              </a:rPr>
            </a:br>
            <a:r>
              <a:rPr lang="es-CL" sz="2000" dirty="0">
                <a:latin typeface="Arial" panose="020B0604020202020204" pitchFamily="34" charset="0"/>
                <a:cs typeface="Arial" panose="020B0604020202020204" pitchFamily="34" charset="0"/>
              </a:rPr>
              <a:t>Las</a:t>
            </a:r>
            <a:r>
              <a:rPr lang="es-CL" sz="2000" b="1" dirty="0">
                <a:latin typeface="Arial" panose="020B0604020202020204" pitchFamily="34" charset="0"/>
                <a:cs typeface="Arial" panose="020B0604020202020204" pitchFamily="34" charset="0"/>
              </a:rPr>
              <a:t> cajas de compensación </a:t>
            </a:r>
            <a:r>
              <a:rPr lang="es-CL" sz="2000" dirty="0">
                <a:latin typeface="Arial" panose="020B0604020202020204" pitchFamily="34" charset="0"/>
                <a:cs typeface="Arial" panose="020B0604020202020204" pitchFamily="34" charset="0"/>
              </a:rPr>
              <a:t>se encargan de </a:t>
            </a:r>
            <a:r>
              <a:rPr lang="es-CL" sz="2000" b="1" dirty="0">
                <a:latin typeface="Arial" panose="020B0604020202020204" pitchFamily="34" charset="0"/>
                <a:cs typeface="Arial" panose="020B0604020202020204" pitchFamily="34" charset="0"/>
              </a:rPr>
              <a:t>pagar a los trabajadores los siguientes beneficios</a:t>
            </a:r>
            <a:r>
              <a:rPr lang="es-CL" sz="2000" dirty="0">
                <a:latin typeface="Arial" panose="020B0604020202020204" pitchFamily="34" charset="0"/>
                <a:cs typeface="Arial" panose="020B0604020202020204" pitchFamily="34" charset="0"/>
              </a:rPr>
              <a:t>:</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Asignación familiar</a:t>
            </a:r>
            <a:endParaRPr lang="es-CL" sz="2000"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Subsidios por incapacidad común</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Subsidio por incapacidad laboral temporal mediante licencias médicas</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Pago del prenatal y postnatal</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Licencias por enfermedad grave de niños menores de 1 año</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Subsidio de Cesantía</a:t>
            </a:r>
            <a:endParaRPr lang="es-CL" sz="2000" b="0" i="0" dirty="0">
              <a:effectLst/>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15ECBE1B-2C81-2541-AAAD-D48E1A1D1649}"/>
              </a:ext>
            </a:extLst>
          </p:cNvPr>
          <p:cNvSpPr/>
          <p:nvPr/>
        </p:nvSpPr>
        <p:spPr>
          <a:xfrm>
            <a:off x="5148080" y="397063"/>
            <a:ext cx="3674111" cy="6247864"/>
          </a:xfrm>
          <a:prstGeom prst="rect">
            <a:avLst/>
          </a:prstGeom>
        </p:spPr>
        <p:txBody>
          <a:bodyPr wrap="square">
            <a:spAutoFit/>
          </a:bodyPr>
          <a:lstStyle/>
          <a:p>
            <a:pPr fontAlgn="base"/>
            <a:r>
              <a:rPr lang="es-CL" sz="2000" dirty="0">
                <a:latin typeface="Arial" panose="020B0604020202020204" pitchFamily="34" charset="0"/>
                <a:cs typeface="Arial" panose="020B0604020202020204" pitchFamily="34" charset="0"/>
              </a:rPr>
              <a:t>Las</a:t>
            </a:r>
            <a:r>
              <a:rPr lang="es-CL" sz="2000" b="1" dirty="0">
                <a:latin typeface="Arial" panose="020B0604020202020204" pitchFamily="34" charset="0"/>
                <a:cs typeface="Arial" panose="020B0604020202020204" pitchFamily="34" charset="0"/>
              </a:rPr>
              <a:t> cajas también entregan a sus afiliados préstamos de dinero</a:t>
            </a:r>
            <a:r>
              <a:rPr lang="es-CL" sz="2000" dirty="0">
                <a:latin typeface="Arial" panose="020B0604020202020204" pitchFamily="34" charset="0"/>
                <a:cs typeface="Arial" panose="020B0604020202020204" pitchFamily="34" charset="0"/>
              </a:rPr>
              <a:t> hasta por un plazo de 84 meses:</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Bonos por fallecimiento</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Bonos por matrimonio</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Bonos por nacimiento o escolaridad</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Becas de estudio</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Convenios médicos</a:t>
            </a:r>
          </a:p>
          <a:p>
            <a:pPr fontAlgn="base">
              <a:buFont typeface="Arial" panose="020B0604020202020204" pitchFamily="34" charset="0"/>
              <a:buChar char="•"/>
            </a:pPr>
            <a:r>
              <a:rPr lang="es-CL" sz="2000" dirty="0">
                <a:latin typeface="Arial" panose="020B0604020202020204" pitchFamily="34" charset="0"/>
                <a:cs typeface="Arial" panose="020B0604020202020204" pitchFamily="34" charset="0"/>
              </a:rPr>
              <a:t>Centros vacacionales o recreacionales</a:t>
            </a:r>
          </a:p>
          <a:p>
            <a:pPr fontAlgn="base"/>
            <a:r>
              <a:rPr lang="es-CL" sz="2000" dirty="0">
                <a:latin typeface="Arial" panose="020B0604020202020204" pitchFamily="34" charset="0"/>
                <a:cs typeface="Arial" panose="020B0604020202020204" pitchFamily="34" charset="0"/>
              </a:rPr>
              <a:t> </a:t>
            </a:r>
            <a:br>
              <a:rPr lang="es-CL" sz="2000" dirty="0">
                <a:latin typeface="Arial" panose="020B0604020202020204" pitchFamily="34" charset="0"/>
                <a:cs typeface="Arial" panose="020B0604020202020204" pitchFamily="34" charset="0"/>
              </a:rPr>
            </a:br>
            <a:r>
              <a:rPr lang="es-CL" sz="2000" dirty="0">
                <a:latin typeface="Arial" panose="020B0604020202020204" pitchFamily="34" charset="0"/>
                <a:cs typeface="Arial" panose="020B0604020202020204" pitchFamily="34" charset="0"/>
              </a:rPr>
              <a:t> También existen las prestaciones complementarias, que se financian con la administración de fondos proporcionados por el empleador, trabajadores o ambos.</a:t>
            </a:r>
            <a:endParaRPr lang="es-CL"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685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8193579-42AE-BE45-84B3-1D838B984124}"/>
              </a:ext>
            </a:extLst>
          </p:cNvPr>
          <p:cNvSpPr/>
          <p:nvPr/>
        </p:nvSpPr>
        <p:spPr>
          <a:xfrm>
            <a:off x="827480" y="332570"/>
            <a:ext cx="7840356" cy="5078313"/>
          </a:xfrm>
          <a:prstGeom prst="rect">
            <a:avLst/>
          </a:prstGeom>
        </p:spPr>
        <p:txBody>
          <a:bodyPr wrap="square">
            <a:spAutoFit/>
          </a:bodyPr>
          <a:lstStyle/>
          <a:p>
            <a:pPr fontAlgn="base"/>
            <a:r>
              <a:rPr lang="es-CL" sz="1600" dirty="0">
                <a:latin typeface="Arial" panose="020B0604020202020204" pitchFamily="34" charset="0"/>
                <a:cs typeface="Arial" panose="020B0604020202020204" pitchFamily="34" charset="0"/>
              </a:rPr>
              <a:t>¿Cómo afiliarse a una caja de compensación?</a:t>
            </a:r>
          </a:p>
          <a:p>
            <a:pPr fontAlgn="base"/>
            <a:r>
              <a:rPr lang="es-CL" sz="1600" dirty="0">
                <a:latin typeface="Arial" panose="020B0604020202020204" pitchFamily="34" charset="0"/>
                <a:cs typeface="Arial" panose="020B0604020202020204" pitchFamily="34" charset="0"/>
              </a:rPr>
              <a:t>Hay </a:t>
            </a:r>
            <a:r>
              <a:rPr lang="es-CL" sz="1600" b="1" dirty="0">
                <a:latin typeface="Arial" panose="020B0604020202020204" pitchFamily="34" charset="0"/>
                <a:cs typeface="Arial" panose="020B0604020202020204" pitchFamily="34" charset="0"/>
              </a:rPr>
              <a:t>diferentes formas de afiliarse a una caja de compensación</a:t>
            </a:r>
            <a:r>
              <a:rPr lang="es-CL" sz="1600" dirty="0">
                <a:latin typeface="Arial" panose="020B0604020202020204" pitchFamily="34" charset="0"/>
                <a:cs typeface="Arial" panose="020B0604020202020204" pitchFamily="34" charset="0"/>
              </a:rPr>
              <a:t>, dependiendo si somos empresas o pensionados.</a:t>
            </a:r>
            <a:br>
              <a:rPr lang="es-CL" sz="1600" dirty="0">
                <a:latin typeface="Arial" panose="020B0604020202020204" pitchFamily="34" charset="0"/>
                <a:cs typeface="Arial" panose="020B0604020202020204" pitchFamily="34" charset="0"/>
              </a:rPr>
            </a:br>
            <a:r>
              <a:rPr lang="es-CL" sz="1600" dirty="0">
                <a:latin typeface="Arial" panose="020B0604020202020204" pitchFamily="34" charset="0"/>
                <a:cs typeface="Arial" panose="020B0604020202020204" pitchFamily="34" charset="0"/>
              </a:rPr>
              <a:t> </a:t>
            </a:r>
            <a:br>
              <a:rPr lang="es-CL" sz="1600" dirty="0">
                <a:latin typeface="Arial" panose="020B0604020202020204" pitchFamily="34" charset="0"/>
                <a:cs typeface="Arial" panose="020B0604020202020204" pitchFamily="34" charset="0"/>
              </a:rPr>
            </a:br>
            <a:r>
              <a:rPr lang="es-CL" sz="1600" dirty="0">
                <a:latin typeface="Arial" panose="020B0604020202020204" pitchFamily="34" charset="0"/>
                <a:cs typeface="Arial" panose="020B0604020202020204" pitchFamily="34" charset="0"/>
              </a:rPr>
              <a:t>Las empresas pueden afiliarse colectivamente con sus trabajadores.</a:t>
            </a:r>
            <a:br>
              <a:rPr lang="es-CL" sz="1600" dirty="0">
                <a:latin typeface="Arial" panose="020B0604020202020204" pitchFamily="34" charset="0"/>
                <a:cs typeface="Arial" panose="020B0604020202020204" pitchFamily="34" charset="0"/>
              </a:rPr>
            </a:br>
            <a:r>
              <a:rPr lang="es-CL" sz="1600" dirty="0">
                <a:latin typeface="Arial" panose="020B0604020202020204" pitchFamily="34" charset="0"/>
                <a:cs typeface="Arial" panose="020B0604020202020204" pitchFamily="34" charset="0"/>
              </a:rPr>
              <a:t> </a:t>
            </a:r>
            <a:br>
              <a:rPr lang="es-CL" sz="1600" dirty="0">
                <a:latin typeface="Arial" panose="020B0604020202020204" pitchFamily="34" charset="0"/>
                <a:cs typeface="Arial" panose="020B0604020202020204" pitchFamily="34" charset="0"/>
              </a:rPr>
            </a:br>
            <a:r>
              <a:rPr lang="es-CL" sz="1600" dirty="0">
                <a:latin typeface="Arial" panose="020B0604020202020204" pitchFamily="34" charset="0"/>
                <a:cs typeface="Arial" panose="020B0604020202020204" pitchFamily="34" charset="0"/>
              </a:rPr>
              <a:t>Para que las empresas puedan afiliarse se requiere lo siguiente:</a:t>
            </a:r>
          </a:p>
          <a:p>
            <a:pPr fontAlgn="base">
              <a:buFont typeface="Arial" panose="020B0604020202020204" pitchFamily="34" charset="0"/>
              <a:buChar char="•"/>
            </a:pPr>
            <a:r>
              <a:rPr lang="es-CL" sz="1600" dirty="0">
                <a:latin typeface="Arial" panose="020B0604020202020204" pitchFamily="34" charset="0"/>
                <a:cs typeface="Arial" panose="020B0604020202020204" pitchFamily="34" charset="0"/>
              </a:rPr>
              <a:t>Voluntad del empleador</a:t>
            </a:r>
          </a:p>
          <a:p>
            <a:pPr fontAlgn="base">
              <a:buFont typeface="Arial" panose="020B0604020202020204" pitchFamily="34" charset="0"/>
              <a:buChar char="•"/>
            </a:pPr>
            <a:r>
              <a:rPr lang="es-CL" sz="1600" dirty="0">
                <a:latin typeface="Arial" panose="020B0604020202020204" pitchFamily="34" charset="0"/>
                <a:cs typeface="Arial" panose="020B0604020202020204" pitchFamily="34" charset="0"/>
              </a:rPr>
              <a:t>Acuerdo de los trabajadores</a:t>
            </a:r>
          </a:p>
          <a:p>
            <a:pPr fontAlgn="base">
              <a:buFont typeface="Arial" panose="020B0604020202020204" pitchFamily="34" charset="0"/>
              <a:buChar char="•"/>
            </a:pPr>
            <a:r>
              <a:rPr lang="es-CL" sz="1600" dirty="0">
                <a:latin typeface="Arial" panose="020B0604020202020204" pitchFamily="34" charset="0"/>
                <a:cs typeface="Arial" panose="020B0604020202020204" pitchFamily="34" charset="0"/>
              </a:rPr>
              <a:t>Y para que la propuesta sea aprobada se requiere el voto de la mayoría absoluta de los trabajadores o funcionarios. </a:t>
            </a:r>
          </a:p>
          <a:p>
            <a:pPr fontAlgn="base">
              <a:buFont typeface="Arial" panose="020B0604020202020204" pitchFamily="34" charset="0"/>
              <a:buChar char="•"/>
            </a:pPr>
            <a:r>
              <a:rPr lang="es-CL" sz="1600" dirty="0">
                <a:latin typeface="Arial" panose="020B0604020202020204" pitchFamily="34" charset="0"/>
                <a:cs typeface="Arial" panose="020B0604020202020204" pitchFamily="34" charset="0"/>
              </a:rPr>
              <a:t>Además, antes de la votación de debe de comunicar los beneficios ofrecidos por la CCAF evaluada.</a:t>
            </a:r>
          </a:p>
          <a:p>
            <a:pPr fontAlgn="base"/>
            <a:r>
              <a:rPr lang="es-CL" sz="1600" dirty="0">
                <a:latin typeface="Arial" panose="020B0604020202020204" pitchFamily="34" charset="0"/>
                <a:cs typeface="Arial" panose="020B0604020202020204" pitchFamily="34" charset="0"/>
              </a:rPr>
              <a:t> </a:t>
            </a:r>
            <a:br>
              <a:rPr lang="es-CL" sz="1600" dirty="0">
                <a:latin typeface="Arial" panose="020B0604020202020204" pitchFamily="34" charset="0"/>
                <a:cs typeface="Arial" panose="020B0604020202020204" pitchFamily="34" charset="0"/>
              </a:rPr>
            </a:br>
            <a:r>
              <a:rPr lang="es-CL" sz="1600" dirty="0">
                <a:latin typeface="Arial" panose="020B0604020202020204" pitchFamily="34" charset="0"/>
                <a:cs typeface="Arial" panose="020B0604020202020204" pitchFamily="34" charset="0"/>
              </a:rPr>
              <a:t> </a:t>
            </a:r>
            <a:br>
              <a:rPr lang="es-CL" sz="1600" dirty="0">
                <a:latin typeface="Arial" panose="020B0604020202020204" pitchFamily="34" charset="0"/>
                <a:cs typeface="Arial" panose="020B0604020202020204" pitchFamily="34" charset="0"/>
              </a:rPr>
            </a:br>
            <a:r>
              <a:rPr lang="es-CL" sz="1600" dirty="0">
                <a:latin typeface="Arial" panose="020B0604020202020204" pitchFamily="34" charset="0"/>
                <a:cs typeface="Arial" panose="020B0604020202020204" pitchFamily="34" charset="0"/>
              </a:rPr>
              <a:t>Por otro lado, los pensionados deben ingresar de forma individual, pudiendo hacerlo en las oficinas respectivas de la caja o las oficinas móviles. </a:t>
            </a:r>
          </a:p>
          <a:p>
            <a:pPr fontAlgn="base">
              <a:buFont typeface="Arial" panose="020B0604020202020204" pitchFamily="34" charset="0"/>
              <a:buChar char="•"/>
            </a:pPr>
            <a:r>
              <a:rPr lang="es-CL" sz="1600" dirty="0">
                <a:latin typeface="Arial" panose="020B0604020202020204" pitchFamily="34" charset="0"/>
                <a:cs typeface="Arial" panose="020B0604020202020204" pitchFamily="34" charset="0"/>
              </a:rPr>
              <a:t>Esta afiliación supone el descuento mensual de una cuota, que puede alcanzar el 2% de su pensión. </a:t>
            </a:r>
          </a:p>
          <a:p>
            <a:pPr fontAlgn="base">
              <a:buFont typeface="Arial" panose="020B0604020202020204" pitchFamily="34" charset="0"/>
              <a:buChar char="•"/>
            </a:pPr>
            <a:r>
              <a:rPr lang="es-CL" sz="1600" dirty="0">
                <a:latin typeface="Arial" panose="020B0604020202020204" pitchFamily="34" charset="0"/>
                <a:cs typeface="Arial" panose="020B0604020202020204" pitchFamily="34" charset="0"/>
              </a:rPr>
              <a:t>Y deben cumplir un cumplir un período mínimo de afiliación de 12 meses</a:t>
            </a:r>
            <a:r>
              <a:rPr lang="es-CL" sz="2000" dirty="0">
                <a:latin typeface="Arial" panose="020B0604020202020204" pitchFamily="34" charset="0"/>
                <a:cs typeface="Arial" panose="020B0604020202020204" pitchFamily="34" charset="0"/>
              </a:rPr>
              <a:t>.</a:t>
            </a:r>
            <a:endParaRPr lang="es-CL"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65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45E437-155D-AB47-BE3E-DBDAB7C0E4A7}"/>
              </a:ext>
            </a:extLst>
          </p:cNvPr>
          <p:cNvSpPr/>
          <p:nvPr/>
        </p:nvSpPr>
        <p:spPr>
          <a:xfrm>
            <a:off x="899886" y="1028343"/>
            <a:ext cx="6840554" cy="4708981"/>
          </a:xfrm>
          <a:prstGeom prst="rect">
            <a:avLst/>
          </a:prstGeom>
        </p:spPr>
        <p:txBody>
          <a:bodyPr wrap="square">
            <a:spAutoFit/>
          </a:bodyPr>
          <a:lstStyle/>
          <a:p>
            <a:pPr fontAlgn="base"/>
            <a:r>
              <a:rPr lang="es-CL" sz="2000" dirty="0">
                <a:latin typeface="Arial" panose="020B0604020202020204" pitchFamily="34" charset="0"/>
                <a:ea typeface="Arial Unicode MS" panose="020B0604020202020204" pitchFamily="34" charset="-128"/>
                <a:cs typeface="Arial" panose="020B0604020202020204" pitchFamily="34" charset="0"/>
              </a:rPr>
              <a:t>¿En qué debemos fijarnos al elegir una caja de compensación?</a:t>
            </a:r>
          </a:p>
          <a:p>
            <a:pPr fontAlgn="base"/>
            <a:r>
              <a:rPr lang="es-CL" sz="2000" dirty="0">
                <a:latin typeface="Arial" panose="020B0604020202020204" pitchFamily="34" charset="0"/>
                <a:ea typeface="Arial Unicode MS" panose="020B0604020202020204" pitchFamily="34" charset="-128"/>
                <a:cs typeface="Arial" panose="020B0604020202020204" pitchFamily="34" charset="0"/>
              </a:rPr>
              <a:t> </a:t>
            </a:r>
            <a:br>
              <a:rPr lang="es-CL" sz="2000" dirty="0">
                <a:latin typeface="Arial" panose="020B0604020202020204" pitchFamily="34" charset="0"/>
                <a:ea typeface="Arial Unicode MS" panose="020B0604020202020204" pitchFamily="34" charset="-128"/>
                <a:cs typeface="Arial" panose="020B0604020202020204" pitchFamily="34" charset="0"/>
              </a:rPr>
            </a:br>
            <a:r>
              <a:rPr lang="es-CL" sz="2000" dirty="0">
                <a:latin typeface="Arial" panose="020B0604020202020204" pitchFamily="34" charset="0"/>
                <a:ea typeface="Arial Unicode MS" panose="020B0604020202020204" pitchFamily="34" charset="-128"/>
                <a:cs typeface="Arial" panose="020B0604020202020204" pitchFamily="34" charset="0"/>
              </a:rPr>
              <a:t>Para </a:t>
            </a:r>
            <a:r>
              <a:rPr lang="es-CL" sz="2000" b="1" dirty="0">
                <a:latin typeface="Arial" panose="020B0604020202020204" pitchFamily="34" charset="0"/>
                <a:ea typeface="Arial Unicode MS" panose="020B0604020202020204" pitchFamily="34" charset="-128"/>
                <a:cs typeface="Arial" panose="020B0604020202020204" pitchFamily="34" charset="0"/>
              </a:rPr>
              <a:t>elegir una caja de compensación</a:t>
            </a:r>
            <a:r>
              <a:rPr lang="es-CL" sz="2000" dirty="0">
                <a:latin typeface="Arial" panose="020B0604020202020204" pitchFamily="34" charset="0"/>
                <a:ea typeface="Arial Unicode MS" panose="020B0604020202020204" pitchFamily="34" charset="-128"/>
                <a:cs typeface="Arial" panose="020B0604020202020204" pitchFamily="34" charset="0"/>
              </a:rPr>
              <a:t>, debemos informarnos sobre las distintas alternativas y beneficios, sobre todo los beneficios relacionados con las prestaciones de la seguridad social. Debemos de comparar lo siguiente:</a:t>
            </a:r>
            <a:br>
              <a:rPr lang="es-CL" sz="2000" dirty="0">
                <a:latin typeface="Arial" panose="020B0604020202020204" pitchFamily="34" charset="0"/>
                <a:ea typeface="Arial Unicode MS" panose="020B0604020202020204" pitchFamily="34" charset="-128"/>
                <a:cs typeface="Arial" panose="020B0604020202020204" pitchFamily="34" charset="0"/>
              </a:rPr>
            </a:br>
            <a:r>
              <a:rPr lang="es-CL" sz="2000" dirty="0">
                <a:latin typeface="Arial" panose="020B0604020202020204" pitchFamily="34" charset="0"/>
                <a:ea typeface="Arial Unicode MS" panose="020B0604020202020204" pitchFamily="34" charset="-128"/>
                <a:cs typeface="Arial" panose="020B0604020202020204" pitchFamily="34" charset="0"/>
              </a:rPr>
              <a:t> </a:t>
            </a:r>
          </a:p>
          <a:p>
            <a:pPr fontAlgn="base">
              <a:buFont typeface="Arial" panose="020B0604020202020204" pitchFamily="34" charset="0"/>
              <a:buChar char="•"/>
            </a:pPr>
            <a:r>
              <a:rPr lang="es-CL" sz="2000" dirty="0">
                <a:latin typeface="Arial" panose="020B0604020202020204" pitchFamily="34" charset="0"/>
                <a:ea typeface="Arial Unicode MS" panose="020B0604020202020204" pitchFamily="34" charset="-128"/>
                <a:cs typeface="Arial" panose="020B0604020202020204" pitchFamily="34" charset="0"/>
              </a:rPr>
              <a:t>Número de Oficinas Regionales / Ciudades</a:t>
            </a:r>
          </a:p>
          <a:p>
            <a:pPr fontAlgn="base">
              <a:buFont typeface="Arial" panose="020B0604020202020204" pitchFamily="34" charset="0"/>
              <a:buChar char="•"/>
            </a:pPr>
            <a:r>
              <a:rPr lang="es-CL" sz="2000" dirty="0">
                <a:latin typeface="Arial" panose="020B0604020202020204" pitchFamily="34" charset="0"/>
                <a:ea typeface="Arial Unicode MS" panose="020B0604020202020204" pitchFamily="34" charset="-128"/>
                <a:cs typeface="Arial" panose="020B0604020202020204" pitchFamily="34" charset="0"/>
              </a:rPr>
              <a:t>Número de afiliados por Región</a:t>
            </a:r>
          </a:p>
          <a:p>
            <a:pPr fontAlgn="base">
              <a:buFont typeface="Arial" panose="020B0604020202020204" pitchFamily="34" charset="0"/>
              <a:buChar char="•"/>
            </a:pPr>
            <a:r>
              <a:rPr lang="es-CL" sz="2000" dirty="0">
                <a:latin typeface="Arial" panose="020B0604020202020204" pitchFamily="34" charset="0"/>
                <a:ea typeface="Arial Unicode MS" panose="020B0604020202020204" pitchFamily="34" charset="-128"/>
                <a:cs typeface="Arial" panose="020B0604020202020204" pitchFamily="34" charset="0"/>
              </a:rPr>
              <a:t>Número y calidad de Centros Vacacionales y Deportivos</a:t>
            </a:r>
          </a:p>
          <a:p>
            <a:pPr fontAlgn="base">
              <a:buFont typeface="Arial" panose="020B0604020202020204" pitchFamily="34" charset="0"/>
              <a:buChar char="•"/>
            </a:pPr>
            <a:r>
              <a:rPr lang="es-CL" sz="2000" dirty="0">
                <a:latin typeface="Arial" panose="020B0604020202020204" pitchFamily="34" charset="0"/>
                <a:ea typeface="Arial Unicode MS" panose="020B0604020202020204" pitchFamily="34" charset="-128"/>
                <a:cs typeface="Arial" panose="020B0604020202020204" pitchFamily="34" charset="0"/>
              </a:rPr>
              <a:t>Tipo de Convenios con Clínicas Médicas, Dentales, Laboratorios, etc.</a:t>
            </a:r>
            <a:br>
              <a:rPr lang="es-CL" sz="2000" dirty="0">
                <a:solidFill>
                  <a:srgbClr val="000000"/>
                </a:solidFill>
                <a:latin typeface="Arial" panose="020B0604020202020204" pitchFamily="34" charset="0"/>
                <a:cs typeface="Arial" panose="020B0604020202020204" pitchFamily="34" charset="0"/>
              </a:rPr>
            </a:br>
            <a:r>
              <a:rPr lang="es-CL" sz="2000" dirty="0">
                <a:solidFill>
                  <a:srgbClr val="000000"/>
                </a:solidFill>
                <a:latin typeface="Arial" panose="020B0604020202020204" pitchFamily="34" charset="0"/>
                <a:cs typeface="Arial" panose="020B0604020202020204" pitchFamily="34" charset="0"/>
              </a:rPr>
              <a:t> </a:t>
            </a:r>
            <a:endParaRPr lang="es-CL" sz="2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886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CB9741-1A86-5241-909E-DEAB81E09765}"/>
              </a:ext>
            </a:extLst>
          </p:cNvPr>
          <p:cNvSpPr/>
          <p:nvPr/>
        </p:nvSpPr>
        <p:spPr>
          <a:xfrm>
            <a:off x="751065" y="514421"/>
            <a:ext cx="3635931"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Actividad </a:t>
            </a:r>
          </a:p>
        </p:txBody>
      </p:sp>
      <p:sp>
        <p:nvSpPr>
          <p:cNvPr id="4" name="CuadroTexto 3">
            <a:extLst>
              <a:ext uri="{FF2B5EF4-FFF2-40B4-BE49-F238E27FC236}">
                <a16:creationId xmlns:a16="http://schemas.microsoft.com/office/drawing/2014/main" id="{718B978F-D274-B44A-99E5-0770E761F1DD}"/>
              </a:ext>
            </a:extLst>
          </p:cNvPr>
          <p:cNvSpPr txBox="1"/>
          <p:nvPr/>
        </p:nvSpPr>
        <p:spPr>
          <a:xfrm>
            <a:off x="771052" y="2060810"/>
            <a:ext cx="6413295" cy="3693319"/>
          </a:xfrm>
          <a:prstGeom prst="rect">
            <a:avLst/>
          </a:prstGeom>
          <a:noFill/>
        </p:spPr>
        <p:txBody>
          <a:bodyPr wrap="square" rtlCol="0">
            <a:spAutoFit/>
          </a:bodyPr>
          <a:lstStyle/>
          <a:p>
            <a:r>
              <a:rPr lang="es-CL" dirty="0"/>
              <a:t>Es momento de dar tu opinion referente a las diversas instituciones vistas y para esto tenemos dos opciones </a:t>
            </a:r>
          </a:p>
          <a:p>
            <a:endParaRPr lang="es-CL" dirty="0"/>
          </a:p>
          <a:p>
            <a:pPr marL="285750" indent="-285750">
              <a:buFont typeface="Wingdings" pitchFamily="2" charset="2"/>
              <a:buChar char="ü"/>
            </a:pPr>
            <a:r>
              <a:rPr lang="es-CL" dirty="0"/>
              <a:t>Realiza  un texto de opinion </a:t>
            </a:r>
          </a:p>
          <a:p>
            <a:pPr marL="285750" indent="-285750">
              <a:buFont typeface="Wingdings" pitchFamily="2" charset="2"/>
              <a:buChar char="ü"/>
            </a:pPr>
            <a:r>
              <a:rPr lang="es-CL" dirty="0"/>
              <a:t>Reliza un videdo de opinion </a:t>
            </a:r>
          </a:p>
          <a:p>
            <a:pPr marL="285750" indent="-285750">
              <a:buFont typeface="Wingdings" pitchFamily="2" charset="2"/>
              <a:buChar char="ü"/>
            </a:pPr>
            <a:endParaRPr lang="es-CL" dirty="0"/>
          </a:p>
          <a:p>
            <a:endParaRPr lang="es-CL" dirty="0"/>
          </a:p>
          <a:p>
            <a:r>
              <a:rPr lang="es-CL" dirty="0"/>
              <a:t>Cualquier opcion que decidas hacer las instruciones se encuentran en un archivo adjunto que se llama insrucciones actividad </a:t>
            </a:r>
          </a:p>
          <a:p>
            <a:endParaRPr lang="es-CL" dirty="0"/>
          </a:p>
          <a:p>
            <a:endParaRPr lang="es-CL" dirty="0"/>
          </a:p>
          <a:p>
            <a:endParaRPr lang="es-CL" dirty="0"/>
          </a:p>
        </p:txBody>
      </p:sp>
    </p:spTree>
    <p:extLst>
      <p:ext uri="{BB962C8B-B14F-4D97-AF65-F5344CB8AC3E}">
        <p14:creationId xmlns:p14="http://schemas.microsoft.com/office/powerpoint/2010/main" val="110964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B9EB962-E272-DF48-ABDC-884D107CC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580" y="980660"/>
            <a:ext cx="4929420" cy="4962283"/>
          </a:xfrm>
          <a:prstGeom prst="rect">
            <a:avLst/>
          </a:prstGeom>
        </p:spPr>
      </p:pic>
    </p:spTree>
    <p:extLst>
      <p:ext uri="{BB962C8B-B14F-4D97-AF65-F5344CB8AC3E}">
        <p14:creationId xmlns:p14="http://schemas.microsoft.com/office/powerpoint/2010/main" val="156502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977C977-4C09-3B40-A3E7-CFF59F396310}"/>
              </a:ext>
            </a:extLst>
          </p:cNvPr>
          <p:cNvSpPr/>
          <p:nvPr/>
        </p:nvSpPr>
        <p:spPr>
          <a:xfrm>
            <a:off x="755469" y="476590"/>
            <a:ext cx="5472761" cy="3416320"/>
          </a:xfrm>
          <a:prstGeom prst="rect">
            <a:avLst/>
          </a:prstGeom>
          <a:noFill/>
        </p:spPr>
        <p:txBody>
          <a:bodyPr wrap="square" lIns="91440" tIns="45720" rIns="91440" bIns="45720">
            <a:spAutoFit/>
          </a:bodyPr>
          <a:lstStyle/>
          <a:p>
            <a:pPr algn="ctr"/>
            <a:r>
              <a:rPr lang="es-ES" sz="54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rPr>
              <a:t>AFP, FONASA O ISAPRE  y CAJA DE COMPENSACION </a:t>
            </a:r>
          </a:p>
        </p:txBody>
      </p:sp>
    </p:spTree>
    <p:extLst>
      <p:ext uri="{BB962C8B-B14F-4D97-AF65-F5344CB8AC3E}">
        <p14:creationId xmlns:p14="http://schemas.microsoft.com/office/powerpoint/2010/main" val="66090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307DDAA-4306-DE4E-AA5F-3250AB8792B0}"/>
              </a:ext>
            </a:extLst>
          </p:cNvPr>
          <p:cNvSpPr/>
          <p:nvPr/>
        </p:nvSpPr>
        <p:spPr>
          <a:xfrm>
            <a:off x="180858" y="554866"/>
            <a:ext cx="6659195" cy="923330"/>
          </a:xfrm>
          <a:prstGeom prst="rect">
            <a:avLst/>
          </a:prstGeom>
          <a:noFill/>
        </p:spPr>
        <p:txBody>
          <a:bodyPr wrap="none" lIns="91440" tIns="45720" rIns="91440" bIns="45720">
            <a:spAutoFit/>
          </a:bodyPr>
          <a:lstStyle/>
          <a:p>
            <a:pPr algn="ctr"/>
            <a:r>
              <a:rPr lang="es-ES" sz="5400" b="1" dirty="0">
                <a:ln w="9525">
                  <a:solidFill>
                    <a:schemeClr val="bg1"/>
                  </a:solidFill>
                  <a:prstDash val="solid"/>
                </a:ln>
                <a:effectLst>
                  <a:outerShdw blurRad="12700" dist="38100" dir="2700000" algn="tl" rotWithShape="0">
                    <a:schemeClr val="bg1">
                      <a:lumMod val="50000"/>
                    </a:schemeClr>
                  </a:outerShdw>
                </a:effectLst>
              </a:rPr>
              <a:t>¿</a:t>
            </a: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Reconoces algo? </a:t>
            </a:r>
          </a:p>
        </p:txBody>
      </p:sp>
      <p:pic>
        <p:nvPicPr>
          <p:cNvPr id="5" name="Imagen 4">
            <a:extLst>
              <a:ext uri="{FF2B5EF4-FFF2-40B4-BE49-F238E27FC236}">
                <a16:creationId xmlns:a16="http://schemas.microsoft.com/office/drawing/2014/main" id="{33B1CECC-B5C9-FC49-A2AD-3DFC78F4F5DF}"/>
              </a:ext>
            </a:extLst>
          </p:cNvPr>
          <p:cNvPicPr>
            <a:picLocks noChangeAspect="1"/>
          </p:cNvPicPr>
          <p:nvPr/>
        </p:nvPicPr>
        <p:blipFill>
          <a:blip r:embed="rId2"/>
          <a:stretch>
            <a:fillRect/>
          </a:stretch>
        </p:blipFill>
        <p:spPr>
          <a:xfrm>
            <a:off x="971500" y="2060810"/>
            <a:ext cx="3159891" cy="1612900"/>
          </a:xfrm>
          <a:prstGeom prst="rect">
            <a:avLst/>
          </a:prstGeom>
        </p:spPr>
      </p:pic>
      <p:pic>
        <p:nvPicPr>
          <p:cNvPr id="6" name="Imagen 5">
            <a:extLst>
              <a:ext uri="{FF2B5EF4-FFF2-40B4-BE49-F238E27FC236}">
                <a16:creationId xmlns:a16="http://schemas.microsoft.com/office/drawing/2014/main" id="{6EE6D556-7A2A-7D40-8B40-4CA884B122E5}"/>
              </a:ext>
            </a:extLst>
          </p:cNvPr>
          <p:cNvPicPr>
            <a:picLocks noChangeAspect="1"/>
          </p:cNvPicPr>
          <p:nvPr/>
        </p:nvPicPr>
        <p:blipFill>
          <a:blip r:embed="rId3"/>
          <a:stretch>
            <a:fillRect/>
          </a:stretch>
        </p:blipFill>
        <p:spPr>
          <a:xfrm>
            <a:off x="4958749" y="4077090"/>
            <a:ext cx="3762607" cy="2315451"/>
          </a:xfrm>
          <a:prstGeom prst="rect">
            <a:avLst/>
          </a:prstGeom>
        </p:spPr>
      </p:pic>
      <p:pic>
        <p:nvPicPr>
          <p:cNvPr id="7" name="Imagen 6">
            <a:extLst>
              <a:ext uri="{FF2B5EF4-FFF2-40B4-BE49-F238E27FC236}">
                <a16:creationId xmlns:a16="http://schemas.microsoft.com/office/drawing/2014/main" id="{6111D1E8-BF03-1B40-A1C4-6558EED1F08B}"/>
              </a:ext>
            </a:extLst>
          </p:cNvPr>
          <p:cNvPicPr>
            <a:picLocks noChangeAspect="1"/>
          </p:cNvPicPr>
          <p:nvPr/>
        </p:nvPicPr>
        <p:blipFill>
          <a:blip r:embed="rId4"/>
          <a:stretch>
            <a:fillRect/>
          </a:stretch>
        </p:blipFill>
        <p:spPr>
          <a:xfrm>
            <a:off x="5769915" y="1705080"/>
            <a:ext cx="2951441" cy="1964050"/>
          </a:xfrm>
          <a:prstGeom prst="rect">
            <a:avLst/>
          </a:prstGeom>
        </p:spPr>
      </p:pic>
      <p:pic>
        <p:nvPicPr>
          <p:cNvPr id="8" name="Imagen 7">
            <a:extLst>
              <a:ext uri="{FF2B5EF4-FFF2-40B4-BE49-F238E27FC236}">
                <a16:creationId xmlns:a16="http://schemas.microsoft.com/office/drawing/2014/main" id="{D5F00348-9344-0F41-81CD-8F6AAADA0254}"/>
              </a:ext>
            </a:extLst>
          </p:cNvPr>
          <p:cNvPicPr>
            <a:picLocks noChangeAspect="1"/>
          </p:cNvPicPr>
          <p:nvPr/>
        </p:nvPicPr>
        <p:blipFill>
          <a:blip r:embed="rId5"/>
          <a:stretch>
            <a:fillRect/>
          </a:stretch>
        </p:blipFill>
        <p:spPr>
          <a:xfrm>
            <a:off x="971500" y="4049112"/>
            <a:ext cx="3422687" cy="1990048"/>
          </a:xfrm>
          <a:prstGeom prst="rect">
            <a:avLst/>
          </a:prstGeom>
        </p:spPr>
      </p:pic>
    </p:spTree>
    <p:extLst>
      <p:ext uri="{BB962C8B-B14F-4D97-AF65-F5344CB8AC3E}">
        <p14:creationId xmlns:p14="http://schemas.microsoft.com/office/powerpoint/2010/main" val="410795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22FA252-E8D6-E748-A491-4DF55872D868}"/>
              </a:ext>
            </a:extLst>
          </p:cNvPr>
          <p:cNvSpPr/>
          <p:nvPr/>
        </p:nvSpPr>
        <p:spPr>
          <a:xfrm>
            <a:off x="390872" y="419007"/>
            <a:ext cx="8472192"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Sistema de AFP en Chile </a:t>
            </a:r>
          </a:p>
        </p:txBody>
      </p:sp>
      <p:sp>
        <p:nvSpPr>
          <p:cNvPr id="10" name="Rectángulo 9">
            <a:extLst>
              <a:ext uri="{FF2B5EF4-FFF2-40B4-BE49-F238E27FC236}">
                <a16:creationId xmlns:a16="http://schemas.microsoft.com/office/drawing/2014/main" id="{8BD15D81-2568-424A-96C6-163539DAA358}"/>
              </a:ext>
            </a:extLst>
          </p:cNvPr>
          <p:cNvSpPr/>
          <p:nvPr/>
        </p:nvSpPr>
        <p:spPr>
          <a:xfrm>
            <a:off x="506487" y="1773260"/>
            <a:ext cx="7738023" cy="4247317"/>
          </a:xfrm>
          <a:prstGeom prst="rect">
            <a:avLst/>
          </a:prstGeom>
        </p:spPr>
        <p:txBody>
          <a:bodyPr wrap="square">
            <a:spAutoFit/>
          </a:bodyPr>
          <a:lstStyle/>
          <a:p>
            <a:r>
              <a:rPr lang="es-CL" b="1" i="0" dirty="0">
                <a:effectLst/>
                <a:latin typeface="Gotham-Book"/>
              </a:rPr>
              <a:t>¿Qué son las AFP?</a:t>
            </a:r>
          </a:p>
          <a:p>
            <a:r>
              <a:rPr lang="es-CL" sz="1400" b="0" i="0" dirty="0">
                <a:effectLst/>
                <a:latin typeface="Arial" panose="020B0604020202020204" pitchFamily="34" charset="0"/>
                <a:cs typeface="Arial" panose="020B0604020202020204" pitchFamily="34" charset="0"/>
              </a:rPr>
              <a:t>Una AFP, o Administradora de Fondos de Pensiones, es una institución financiera dedicada de forma exclusiva a administrar ahorros para la pensión, proveer el pago de pensiones y otras prestaciones previsionales (por ejemplo: Seguro de invalidez y sobrevivencia)</a:t>
            </a:r>
          </a:p>
          <a:p>
            <a:r>
              <a:rPr lang="es-CL" sz="1400" b="0" i="0" dirty="0">
                <a:effectLst/>
                <a:latin typeface="Arial" panose="020B0604020202020204" pitchFamily="34" charset="0"/>
                <a:cs typeface="Arial" panose="020B0604020202020204" pitchFamily="34" charset="0"/>
              </a:rPr>
              <a:t>El objetivo de la AFP es administrar tus ahorros para entregar una pensión al momento que dejas de trabajar, ya sea por vejez o invalidez. También protege a tu familia entregando una pensión si falleces. </a:t>
            </a:r>
            <a:br>
              <a:rPr lang="es-CL" sz="1400" b="0" i="0" dirty="0">
                <a:effectLst/>
                <a:latin typeface="Arial" panose="020B0604020202020204" pitchFamily="34" charset="0"/>
                <a:cs typeface="Arial" panose="020B0604020202020204" pitchFamily="34" charset="0"/>
              </a:rPr>
            </a:br>
            <a:endParaRPr lang="es-CL" sz="1400" b="0" i="0" dirty="0">
              <a:effectLst/>
              <a:latin typeface="Arial" panose="020B0604020202020204" pitchFamily="34" charset="0"/>
              <a:cs typeface="Arial" panose="020B0604020202020204" pitchFamily="34" charset="0"/>
            </a:endParaRPr>
          </a:p>
          <a:p>
            <a:r>
              <a:rPr lang="es-CL" sz="1400" b="0" i="0" dirty="0">
                <a:effectLst/>
                <a:latin typeface="Arial" panose="020B0604020202020204" pitchFamily="34" charset="0"/>
                <a:cs typeface="Arial" panose="020B0604020202020204" pitchFamily="34" charset="0"/>
              </a:rPr>
              <a:t>La AFP es un sistema previsional de aplicación: universal y uniforme. </a:t>
            </a:r>
            <a:br>
              <a:rPr lang="es-CL" sz="1400" b="0" i="0" dirty="0">
                <a:effectLst/>
                <a:latin typeface="Arial" panose="020B0604020202020204" pitchFamily="34" charset="0"/>
                <a:cs typeface="Arial" panose="020B0604020202020204" pitchFamily="34" charset="0"/>
              </a:rPr>
            </a:br>
            <a:endParaRPr lang="es-CL" sz="1400" b="0" i="0" dirty="0">
              <a:effectLst/>
              <a:latin typeface="Arial" panose="020B0604020202020204" pitchFamily="34" charset="0"/>
              <a:cs typeface="Arial" panose="020B0604020202020204" pitchFamily="34" charset="0"/>
            </a:endParaRPr>
          </a:p>
          <a:p>
            <a:pPr>
              <a:buFont typeface="Arial" panose="020B0604020202020204" pitchFamily="34" charset="0"/>
              <a:buChar char="•"/>
            </a:pPr>
            <a:r>
              <a:rPr lang="es-CL" sz="1400" b="0" i="0" dirty="0">
                <a:effectLst/>
                <a:latin typeface="Arial" panose="020B0604020202020204" pitchFamily="34" charset="0"/>
                <a:cs typeface="Arial" panose="020B0604020202020204" pitchFamily="34" charset="0"/>
              </a:rPr>
              <a:t>Universal: porque todos los trabajadores tienen derecho a ahorrar para recibir una pensión, cualquiera sea su condición. </a:t>
            </a:r>
            <a:br>
              <a:rPr lang="es-CL" sz="1400" b="0" i="0" dirty="0">
                <a:effectLst/>
                <a:latin typeface="Arial" panose="020B0604020202020204" pitchFamily="34" charset="0"/>
                <a:cs typeface="Arial" panose="020B0604020202020204" pitchFamily="34" charset="0"/>
              </a:rPr>
            </a:br>
            <a:endParaRPr lang="es-CL" sz="1400" b="0" i="0" dirty="0">
              <a:effectLst/>
              <a:latin typeface="Arial" panose="020B0604020202020204" pitchFamily="34" charset="0"/>
              <a:cs typeface="Arial" panose="020B0604020202020204" pitchFamily="34" charset="0"/>
            </a:endParaRPr>
          </a:p>
          <a:p>
            <a:pPr>
              <a:buFont typeface="Arial" panose="020B0604020202020204" pitchFamily="34" charset="0"/>
              <a:buChar char="•"/>
            </a:pPr>
            <a:r>
              <a:rPr lang="es-CL" sz="1400" b="0" i="0" dirty="0">
                <a:effectLst/>
                <a:latin typeface="Arial" panose="020B0604020202020204" pitchFamily="34" charset="0"/>
                <a:cs typeface="Arial" panose="020B0604020202020204" pitchFamily="34" charset="0"/>
              </a:rPr>
              <a:t>Uniforme: porque los requisitos establecidos para recibir una pensión y los beneficios de tu AFP son conocidos de antemano. </a:t>
            </a:r>
            <a:br>
              <a:rPr lang="es-CL" sz="1400" b="0" i="0" dirty="0">
                <a:effectLst/>
                <a:latin typeface="Arial" panose="020B0604020202020204" pitchFamily="34" charset="0"/>
                <a:cs typeface="Arial" panose="020B0604020202020204" pitchFamily="34" charset="0"/>
              </a:rPr>
            </a:br>
            <a:endParaRPr lang="es-CL" sz="1400" b="0" i="0" dirty="0">
              <a:effectLst/>
              <a:latin typeface="Arial" panose="020B0604020202020204" pitchFamily="34" charset="0"/>
              <a:cs typeface="Arial" panose="020B0604020202020204" pitchFamily="34" charset="0"/>
            </a:endParaRPr>
          </a:p>
          <a:p>
            <a:r>
              <a:rPr lang="es-CL" sz="1400" b="0" i="0" dirty="0">
                <a:effectLst/>
                <a:latin typeface="Arial" panose="020B0604020202020204" pitchFamily="34" charset="0"/>
                <a:cs typeface="Arial" panose="020B0604020202020204" pitchFamily="34" charset="0"/>
              </a:rPr>
              <a:t>Por ejemplo, lo que debes ahorrar de manera obligatoria se mantiene proporcional a tu ingreso, aunque cambies de rubro económico, o estés próximo al retiro laboral. No obstante, puedes ahorrar de manera voluntaria, con reglas claras que hacen más simple la decisión.</a:t>
            </a:r>
          </a:p>
        </p:txBody>
      </p:sp>
    </p:spTree>
    <p:extLst>
      <p:ext uri="{BB962C8B-B14F-4D97-AF65-F5344CB8AC3E}">
        <p14:creationId xmlns:p14="http://schemas.microsoft.com/office/powerpoint/2010/main" val="346202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62AE621-633F-0944-94F2-BF9B81A09C6A}"/>
              </a:ext>
            </a:extLst>
          </p:cNvPr>
          <p:cNvSpPr/>
          <p:nvPr/>
        </p:nvSpPr>
        <p:spPr>
          <a:xfrm>
            <a:off x="251400" y="188550"/>
            <a:ext cx="8607259" cy="5047536"/>
          </a:xfrm>
          <a:prstGeom prst="rect">
            <a:avLst/>
          </a:prstGeom>
        </p:spPr>
        <p:txBody>
          <a:bodyPr wrap="square">
            <a:spAutoFit/>
          </a:bodyPr>
          <a:lstStyle/>
          <a:p>
            <a:pPr algn="ctr"/>
            <a:r>
              <a:rPr lang="es-CL" sz="2000" b="0" i="0" dirty="0">
                <a:effectLst/>
                <a:latin typeface="Arial" panose="020B0604020202020204" pitchFamily="34" charset="0"/>
                <a:cs typeface="Arial" panose="020B0604020202020204" pitchFamily="34" charset="0"/>
              </a:rPr>
              <a:t>¿Cómo funciona el sistema de AFP?</a:t>
            </a:r>
          </a:p>
          <a:p>
            <a:endParaRPr lang="es-CL" sz="1400" b="0" i="0" dirty="0">
              <a:effectLst/>
              <a:latin typeface="Arial" panose="020B0604020202020204" pitchFamily="34" charset="0"/>
              <a:cs typeface="Arial" panose="020B0604020202020204" pitchFamily="34" charset="0"/>
            </a:endParaRPr>
          </a:p>
          <a:p>
            <a:endParaRPr lang="es-CL" sz="1200" dirty="0">
              <a:latin typeface="Arial" panose="020B0604020202020204" pitchFamily="34" charset="0"/>
              <a:cs typeface="Arial" panose="020B0604020202020204" pitchFamily="34" charset="0"/>
            </a:endParaRPr>
          </a:p>
          <a:p>
            <a:r>
              <a:rPr lang="es-CL" sz="1200" b="0" i="0" dirty="0">
                <a:effectLst/>
                <a:latin typeface="Arial" panose="020B0604020202020204" pitchFamily="34" charset="0"/>
                <a:cs typeface="Arial" panose="020B0604020202020204" pitchFamily="34" charset="0"/>
              </a:rPr>
              <a:t>El dinero que ahorras en la AFP se llama </a:t>
            </a:r>
            <a:r>
              <a:rPr lang="es-CL" sz="1200" b="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cotización previsional</a:t>
            </a:r>
            <a:r>
              <a:rPr lang="es-CL" sz="1200" b="0" i="0" dirty="0">
                <a:effectLst/>
                <a:latin typeface="Arial" panose="020B0604020202020204" pitchFamily="34" charset="0"/>
                <a:cs typeface="Arial" panose="020B0604020202020204" pitchFamily="34" charset="0"/>
              </a:rPr>
              <a:t>, y se deposita en una Cuenta de Capitalización Individual. </a:t>
            </a:r>
          </a:p>
          <a:p>
            <a:r>
              <a:rPr lang="es-CL" sz="1200" b="0" i="0" dirty="0">
                <a:effectLst/>
                <a:latin typeface="Arial" panose="020B0604020202020204" pitchFamily="34" charset="0"/>
                <a:cs typeface="Arial" panose="020B0604020202020204" pitchFamily="34" charset="0"/>
              </a:rPr>
              <a:t>Tus ahorros previsionales pueden ser: obligatorios y/o </a:t>
            </a:r>
            <a:r>
              <a:rPr lang="es-CL" sz="1200" b="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voluntarios</a:t>
            </a:r>
            <a:r>
              <a:rPr lang="es-CL" sz="1200" b="0" i="0" dirty="0">
                <a:effectLst/>
                <a:latin typeface="Arial" panose="020B0604020202020204" pitchFamily="34" charset="0"/>
                <a:cs typeface="Arial" panose="020B0604020202020204" pitchFamily="34" charset="0"/>
              </a:rPr>
              <a:t>. </a:t>
            </a:r>
            <a:br>
              <a:rPr lang="es-CL" sz="1200" b="0" i="0" dirty="0">
                <a:effectLst/>
                <a:latin typeface="Arial" panose="020B0604020202020204" pitchFamily="34" charset="0"/>
                <a:cs typeface="Arial" panose="020B0604020202020204" pitchFamily="34" charset="0"/>
              </a:rPr>
            </a:br>
            <a:endParaRPr lang="es-CL" sz="1200" b="0" i="0" dirty="0">
              <a:effectLst/>
              <a:latin typeface="Arial" panose="020B0604020202020204" pitchFamily="34" charset="0"/>
              <a:cs typeface="Arial" panose="020B0604020202020204" pitchFamily="34" charset="0"/>
            </a:endParaRPr>
          </a:p>
          <a:p>
            <a:r>
              <a:rPr lang="es-CL" sz="1200" b="0" i="0" dirty="0">
                <a:effectLst/>
                <a:latin typeface="Arial" panose="020B0604020202020204" pitchFamily="34" charset="0"/>
                <a:cs typeface="Arial" panose="020B0604020202020204" pitchFamily="34" charset="0"/>
              </a:rPr>
              <a:t>Actualmente todos los trabajadores dependientes (e independientes a partir del 2018, cuando será obligatorio) deben cotizar un 10% de su remuneración imponible. Estos aportes se acumulan mientras eres trabajador activo más la rentabilidad que obtienes del fondo elegido, hasta que cumples la edad legal para luego solicitar una pensión: 65 años en el caso de los hombres, 60 en el caso de las mujeres o antes si cumples con algunos requisitos.</a:t>
            </a:r>
            <a:br>
              <a:rPr lang="es-CL" sz="1200" b="0" i="0" dirty="0">
                <a:effectLst/>
                <a:latin typeface="Arial" panose="020B0604020202020204" pitchFamily="34" charset="0"/>
                <a:cs typeface="Arial" panose="020B0604020202020204" pitchFamily="34" charset="0"/>
              </a:rPr>
            </a:br>
            <a:endParaRPr lang="es-CL" sz="1200" b="0" i="0" dirty="0">
              <a:effectLst/>
              <a:latin typeface="Arial" panose="020B0604020202020204" pitchFamily="34" charset="0"/>
              <a:cs typeface="Arial" panose="020B0604020202020204" pitchFamily="34" charset="0"/>
            </a:endParaRPr>
          </a:p>
          <a:p>
            <a:r>
              <a:rPr lang="es-CL" sz="1200" b="0" i="0" dirty="0">
                <a:effectLst/>
                <a:latin typeface="Arial" panose="020B0604020202020204" pitchFamily="34" charset="0"/>
                <a:cs typeface="Arial" panose="020B0604020202020204" pitchFamily="34" charset="0"/>
              </a:rPr>
              <a:t>Pero también puedes cotizar de manera voluntaria, por ejemplo: en un APV o Cuenta 2.</a:t>
            </a:r>
            <a:br>
              <a:rPr lang="es-CL" sz="1200" b="0" i="0" dirty="0">
                <a:effectLst/>
                <a:latin typeface="Arial" panose="020B0604020202020204" pitchFamily="34" charset="0"/>
                <a:cs typeface="Arial" panose="020B0604020202020204" pitchFamily="34" charset="0"/>
              </a:rPr>
            </a:br>
            <a:endParaRPr lang="es-CL" sz="1200" b="0" i="0" dirty="0">
              <a:effectLst/>
              <a:latin typeface="Arial" panose="020B0604020202020204" pitchFamily="34" charset="0"/>
              <a:cs typeface="Arial" panose="020B0604020202020204" pitchFamily="34" charset="0"/>
            </a:endParaRPr>
          </a:p>
          <a:p>
            <a:r>
              <a:rPr lang="es-CL" sz="1200" b="0" i="0" dirty="0">
                <a:effectLst/>
                <a:latin typeface="Arial" panose="020B0604020202020204" pitchFamily="34" charset="0"/>
                <a:cs typeface="Arial" panose="020B0604020202020204" pitchFamily="34" charset="0"/>
              </a:rPr>
              <a:t>La AFP hace crecer tu dinero invirtiéndolos en instrumentos financieros, que entregan a esos ahorros distintos tipos de </a:t>
            </a:r>
            <a:r>
              <a:rPr lang="es-CL" sz="1200" b="0"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rentabilidad</a:t>
            </a:r>
            <a:r>
              <a:rPr lang="es-CL" sz="1200" b="0" i="0" dirty="0">
                <a:effectLst/>
                <a:latin typeface="Arial" panose="020B0604020202020204" pitchFamily="34" charset="0"/>
                <a:cs typeface="Arial" panose="020B0604020202020204" pitchFamily="34" charset="0"/>
              </a:rPr>
              <a:t>. Un instrumento financiero es una herramienta para generar rentabilidad. AFP Cuprum sólo pueden invertir tu patrimonio de la forma que establece la Ley para los Fondos A-B-C-D-E, lo que hace que las inversiones tengan un riesgo menor a otras opciones u instrumentos de inversión o ahorro. </a:t>
            </a:r>
            <a:br>
              <a:rPr lang="es-CL" sz="1200" b="0" i="0" dirty="0">
                <a:effectLst/>
                <a:latin typeface="Arial" panose="020B0604020202020204" pitchFamily="34" charset="0"/>
                <a:cs typeface="Arial" panose="020B0604020202020204" pitchFamily="34" charset="0"/>
              </a:rPr>
            </a:br>
            <a:endParaRPr lang="es-CL" sz="1200" b="0" i="0" dirty="0">
              <a:effectLst/>
              <a:latin typeface="Arial" panose="020B0604020202020204" pitchFamily="34" charset="0"/>
              <a:cs typeface="Arial" panose="020B0604020202020204" pitchFamily="34" charset="0"/>
            </a:endParaRPr>
          </a:p>
          <a:p>
            <a:r>
              <a:rPr lang="es-CL" sz="1200" b="0" i="0" dirty="0">
                <a:effectLst/>
                <a:latin typeface="Arial" panose="020B0604020202020204" pitchFamily="34" charset="0"/>
                <a:cs typeface="Arial" panose="020B0604020202020204" pitchFamily="34" charset="0"/>
              </a:rPr>
              <a:t>Según el riesgo que deseas asumir (y el tiempo que falta para que dejes de trabajar), puedes elegir uno o dos de los 5 fondos. De esta forma tú decides, en base a información conocida de antemano, el tipo de inversión que harás. </a:t>
            </a:r>
            <a:br>
              <a:rPr lang="es-CL" sz="1200" b="0" i="0" dirty="0">
                <a:effectLst/>
                <a:latin typeface="Arial" panose="020B0604020202020204" pitchFamily="34" charset="0"/>
                <a:cs typeface="Arial" panose="020B0604020202020204" pitchFamily="34" charset="0"/>
              </a:rPr>
            </a:br>
            <a:endParaRPr lang="es-CL" sz="1200" b="0" i="0" dirty="0">
              <a:effectLst/>
              <a:latin typeface="Arial" panose="020B0604020202020204" pitchFamily="34" charset="0"/>
              <a:cs typeface="Arial" panose="020B0604020202020204" pitchFamily="34" charset="0"/>
            </a:endParaRPr>
          </a:p>
          <a:p>
            <a:r>
              <a:rPr lang="es-CL" sz="1200" b="0" i="0" dirty="0">
                <a:effectLst/>
                <a:latin typeface="Arial" panose="020B0604020202020204" pitchFamily="34" charset="0"/>
                <a:cs typeface="Arial" panose="020B0604020202020204" pitchFamily="34" charset="0"/>
              </a:rPr>
              <a:t>¿Sabías que tus ahorros están separados del patrimonio de la AFP? Debido a esto siempre eres dueño de tu inversión y lo que hace la AFP es sólo administrarlo. </a:t>
            </a:r>
            <a:br>
              <a:rPr lang="es-CL" sz="1200" b="0" i="0" dirty="0">
                <a:effectLst/>
                <a:latin typeface="Arial" panose="020B0604020202020204" pitchFamily="34" charset="0"/>
                <a:cs typeface="Arial" panose="020B0604020202020204" pitchFamily="34" charset="0"/>
              </a:rPr>
            </a:br>
            <a:endParaRPr lang="es-CL" sz="1200" b="0" i="0" dirty="0">
              <a:effectLst/>
              <a:latin typeface="Arial" panose="020B0604020202020204" pitchFamily="34" charset="0"/>
              <a:cs typeface="Arial" panose="020B0604020202020204" pitchFamily="34" charset="0"/>
            </a:endParaRPr>
          </a:p>
          <a:p>
            <a:r>
              <a:rPr lang="es-CL" sz="1200" b="0" i="0" dirty="0">
                <a:effectLst/>
                <a:latin typeface="Arial" panose="020B0604020202020204" pitchFamily="34" charset="0"/>
                <a:cs typeface="Arial" panose="020B0604020202020204" pitchFamily="34" charset="0"/>
              </a:rPr>
              <a:t>Como todo servicio, existe un costo de administración. Para el caso de tu ahorro obligatorio es 1,48% de tu sueldo imponible mensual. Para los ahorros voluntarios el costo es un porcentaje sobre el saldo administrado que tengas</a:t>
            </a:r>
            <a:r>
              <a:rPr lang="es-CL" sz="1200" b="0" i="0" dirty="0">
                <a:solidFill>
                  <a:schemeClr val="bg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2072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4CBE8B5-D63E-164D-B035-A2F867BC8B06}"/>
              </a:ext>
            </a:extLst>
          </p:cNvPr>
          <p:cNvSpPr/>
          <p:nvPr/>
        </p:nvSpPr>
        <p:spPr>
          <a:xfrm>
            <a:off x="609599" y="1305342"/>
            <a:ext cx="6914811" cy="3416320"/>
          </a:xfrm>
          <a:prstGeom prst="rect">
            <a:avLst/>
          </a:prstGeom>
        </p:spPr>
        <p:txBody>
          <a:bodyPr wrap="square">
            <a:spAutoFit/>
          </a:bodyPr>
          <a:lstStyle/>
          <a:p>
            <a:pPr algn="ctr"/>
            <a:r>
              <a:rPr lang="es-CL" sz="2000" dirty="0">
                <a:latin typeface="Arial" panose="020B0604020202020204" pitchFamily="34" charset="0"/>
                <a:cs typeface="Arial" panose="020B0604020202020204" pitchFamily="34" charset="0"/>
              </a:rPr>
              <a:t>¿Cómo se regulan las AFP?</a:t>
            </a:r>
          </a:p>
          <a:p>
            <a:endParaRPr lang="es-CL" sz="1400" dirty="0">
              <a:latin typeface="Arial" panose="020B0604020202020204" pitchFamily="34" charset="0"/>
              <a:cs typeface="Arial" panose="020B0604020202020204" pitchFamily="34" charset="0"/>
            </a:endParaRPr>
          </a:p>
          <a:p>
            <a:endParaRPr lang="es-CL" sz="1400" dirty="0">
              <a:latin typeface="Arial" panose="020B0604020202020204" pitchFamily="34" charset="0"/>
              <a:cs typeface="Arial" panose="020B0604020202020204" pitchFamily="34" charset="0"/>
            </a:endParaRPr>
          </a:p>
          <a:p>
            <a:r>
              <a:rPr lang="es-CL" sz="1400" dirty="0">
                <a:latin typeface="Arial" panose="020B0604020202020204" pitchFamily="34" charset="0"/>
                <a:cs typeface="Arial" panose="020B0604020202020204" pitchFamily="34" charset="0"/>
              </a:rPr>
              <a:t>Las AFP están fuertemente reguladas por Ley. Todo lo que hacemos y la forma que operamos está definido de forma estricta. El Estado se preocupa del sistema de pensiones mediante instituciones que aseguran un buen desempeño. </a:t>
            </a:r>
          </a:p>
          <a:p>
            <a:r>
              <a:rPr lang="es-CL" sz="1400" dirty="0">
                <a:latin typeface="Arial" panose="020B0604020202020204" pitchFamily="34" charset="0"/>
                <a:cs typeface="Arial" panose="020B0604020202020204" pitchFamily="34" charset="0"/>
              </a:rPr>
              <a:t>Los cuerpos legales más importantes en que se basan las AFP (ambos del Ministerio del Trabajo y Previsión social) son:</a:t>
            </a:r>
            <a:br>
              <a:rPr lang="es-CL" sz="1400" dirty="0">
                <a:latin typeface="Arial" panose="020B0604020202020204" pitchFamily="34" charset="0"/>
                <a:cs typeface="Arial" panose="020B0604020202020204" pitchFamily="34" charset="0"/>
              </a:rPr>
            </a:br>
            <a:endParaRPr lang="es-CL" sz="1400" dirty="0">
              <a:latin typeface="Arial" panose="020B0604020202020204" pitchFamily="34" charset="0"/>
              <a:cs typeface="Arial" panose="020B0604020202020204" pitchFamily="34" charset="0"/>
            </a:endParaRPr>
          </a:p>
          <a:p>
            <a:pPr>
              <a:buFont typeface="Arial" panose="020B0604020202020204" pitchFamily="34" charset="0"/>
              <a:buChar char="•"/>
            </a:pPr>
            <a:r>
              <a:rPr lang="es-CL" sz="1400" dirty="0">
                <a:latin typeface="Arial" panose="020B0604020202020204" pitchFamily="34" charset="0"/>
                <a:cs typeface="Arial" panose="020B0604020202020204" pitchFamily="34" charset="0"/>
              </a:rPr>
              <a:t>DL 3.500 de 1980, que da origen al sistema AFP</a:t>
            </a:r>
            <a:br>
              <a:rPr lang="es-CL" sz="1400" dirty="0">
                <a:latin typeface="Arial" panose="020B0604020202020204" pitchFamily="34" charset="0"/>
                <a:cs typeface="Arial" panose="020B0604020202020204" pitchFamily="34" charset="0"/>
              </a:rPr>
            </a:br>
            <a:endParaRPr lang="es-CL" sz="1400" dirty="0">
              <a:latin typeface="Arial" panose="020B0604020202020204" pitchFamily="34" charset="0"/>
              <a:cs typeface="Arial" panose="020B0604020202020204" pitchFamily="34" charset="0"/>
            </a:endParaRPr>
          </a:p>
          <a:p>
            <a:pPr>
              <a:buFont typeface="Arial" panose="020B0604020202020204" pitchFamily="34" charset="0"/>
              <a:buChar char="•"/>
            </a:pPr>
            <a:r>
              <a:rPr lang="es-CL" sz="1400" dirty="0">
                <a:latin typeface="Arial" panose="020B0604020202020204" pitchFamily="34" charset="0"/>
                <a:cs typeface="Arial" panose="020B0604020202020204" pitchFamily="34" charset="0"/>
              </a:rPr>
              <a:t>Ley 20.255 de 2008, que reforma el sistema de AFP </a:t>
            </a:r>
            <a:br>
              <a:rPr lang="es-CL" sz="1400" dirty="0">
                <a:latin typeface="Arial" panose="020B0604020202020204" pitchFamily="34" charset="0"/>
                <a:cs typeface="Arial" panose="020B0604020202020204" pitchFamily="34" charset="0"/>
              </a:rPr>
            </a:br>
            <a:endParaRPr lang="es-CL" sz="1400" dirty="0">
              <a:latin typeface="Arial" panose="020B0604020202020204" pitchFamily="34" charset="0"/>
              <a:cs typeface="Arial" panose="020B0604020202020204" pitchFamily="34" charset="0"/>
            </a:endParaRPr>
          </a:p>
          <a:p>
            <a:r>
              <a:rPr lang="es-CL" sz="1400" dirty="0">
                <a:latin typeface="Arial" panose="020B0604020202020204" pitchFamily="34" charset="0"/>
                <a:cs typeface="Arial" panose="020B0604020202020204" pitchFamily="34" charset="0"/>
              </a:rPr>
              <a:t>Independiente de eso, en AFP Cuprum procuramos mejorar constantemente para darte la mejor rentabilidad, comisiones convenientes y calidad de servicio.</a:t>
            </a:r>
            <a:endParaRPr lang="es-CL" sz="14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88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677376-4CF7-9645-BF12-4DEC108DDBAA}"/>
              </a:ext>
            </a:extLst>
          </p:cNvPr>
          <p:cNvSpPr/>
          <p:nvPr/>
        </p:nvSpPr>
        <p:spPr>
          <a:xfrm>
            <a:off x="682171" y="1220711"/>
            <a:ext cx="7202289" cy="4585871"/>
          </a:xfrm>
          <a:prstGeom prst="rect">
            <a:avLst/>
          </a:prstGeom>
        </p:spPr>
        <p:txBody>
          <a:bodyPr wrap="square">
            <a:spAutoFit/>
          </a:bodyPr>
          <a:lstStyle/>
          <a:p>
            <a:r>
              <a:rPr lang="es-CL" sz="3600" dirty="0">
                <a:latin typeface="Arial" panose="020B0604020202020204" pitchFamily="34" charset="0"/>
                <a:cs typeface="Arial" panose="020B0604020202020204" pitchFamily="34" charset="0"/>
              </a:rPr>
              <a:t>¿Quiénes pueden cotizar en una AFP?</a:t>
            </a:r>
          </a:p>
          <a:p>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Todas las personas pueden cotizar de forma obligatoria o voluntaria en una AFP:</a:t>
            </a:r>
          </a:p>
          <a:p>
            <a:pPr>
              <a:buFont typeface="Arial" panose="020B0604020202020204" pitchFamily="34" charset="0"/>
              <a:buChar char="•"/>
            </a:pPr>
            <a:r>
              <a:rPr lang="es-CL" sz="2000" dirty="0">
                <a:latin typeface="Arial" panose="020B0604020202020204" pitchFamily="34" charset="0"/>
                <a:cs typeface="Arial" panose="020B0604020202020204" pitchFamily="34" charset="0"/>
              </a:rPr>
              <a:t>Trabajadores dependientes</a:t>
            </a:r>
            <a:br>
              <a:rPr lang="es-CL" sz="2000" dirty="0">
                <a:latin typeface="Arial" panose="020B0604020202020204" pitchFamily="34" charset="0"/>
                <a:cs typeface="Arial" panose="020B0604020202020204" pitchFamily="34" charset="0"/>
              </a:rPr>
            </a:br>
            <a:endParaRPr lang="es-CL"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s-CL" sz="2000" dirty="0">
                <a:latin typeface="Arial" panose="020B0604020202020204" pitchFamily="34" charset="0"/>
                <a:cs typeface="Arial" panose="020B0604020202020204" pitchFamily="34" charset="0"/>
              </a:rPr>
              <a:t>Trabajadores independientes</a:t>
            </a:r>
            <a:br>
              <a:rPr lang="es-CL" sz="2000" dirty="0">
                <a:latin typeface="Arial" panose="020B0604020202020204" pitchFamily="34" charset="0"/>
                <a:cs typeface="Arial" panose="020B0604020202020204" pitchFamily="34" charset="0"/>
              </a:rPr>
            </a:br>
            <a:endParaRPr lang="es-CL"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s-CL" sz="2000" u="sng" dirty="0">
                <a:latin typeface="Arial" panose="020B0604020202020204" pitchFamily="34" charset="0"/>
                <a:cs typeface="Arial" panose="020B0604020202020204" pitchFamily="34" charset="0"/>
              </a:rPr>
              <a:t>Afiliados voluntarios</a:t>
            </a:r>
            <a:endParaRPr lang="es-CL" sz="2000" dirty="0">
              <a:latin typeface="Arial" panose="020B0604020202020204" pitchFamily="34" charset="0"/>
              <a:cs typeface="Arial" panose="020B0604020202020204" pitchFamily="34" charset="0"/>
            </a:endParaRPr>
          </a:p>
          <a:p>
            <a:r>
              <a:rPr lang="es-CL" sz="2000" dirty="0">
                <a:latin typeface="Arial" panose="020B0604020202020204" pitchFamily="34" charset="0"/>
                <a:cs typeface="Arial" panose="020B0604020202020204" pitchFamily="34" charset="0"/>
              </a:rPr>
              <a:t>En el caso de los últimos, se trata de quienes no realizan actividades remuneradas, pero de todas formas desean recibir los beneficios del sistema (ejemplo: dueñas de casa). </a:t>
            </a:r>
            <a:endParaRPr lang="es-CL"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511712"/>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2623</TotalTime>
  <Words>505</Words>
  <Application>Microsoft Macintosh PowerPoint</Application>
  <PresentationFormat>Presentación en pantalla (4:3)</PresentationFormat>
  <Paragraphs>161</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 Unicode MS</vt:lpstr>
      <vt:lpstr>Arial</vt:lpstr>
      <vt:lpstr>Gotham-Book</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Eacc</dc:creator>
  <cp:lastModifiedBy>Usuario de Microsoft Office</cp:lastModifiedBy>
  <cp:revision>135</cp:revision>
  <cp:lastPrinted>2020-05-05T19:07:15Z</cp:lastPrinted>
  <dcterms:created xsi:type="dcterms:W3CDTF">2017-02-06T03:25:38Z</dcterms:created>
  <dcterms:modified xsi:type="dcterms:W3CDTF">2020-05-14T20:39:09Z</dcterms:modified>
</cp:coreProperties>
</file>